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04" r:id="rId3"/>
    <p:sldId id="297" r:id="rId4"/>
    <p:sldId id="347" r:id="rId5"/>
    <p:sldId id="260" r:id="rId6"/>
    <p:sldId id="261" r:id="rId7"/>
    <p:sldId id="262" r:id="rId8"/>
    <p:sldId id="346" r:id="rId9"/>
    <p:sldId id="339" r:id="rId10"/>
    <p:sldId id="265" r:id="rId11"/>
    <p:sldId id="266" r:id="rId12"/>
    <p:sldId id="267" r:id="rId13"/>
    <p:sldId id="268" r:id="rId14"/>
    <p:sldId id="345" r:id="rId15"/>
    <p:sldId id="342" r:id="rId16"/>
    <p:sldId id="271" r:id="rId17"/>
    <p:sldId id="344" r:id="rId18"/>
    <p:sldId id="273" r:id="rId19"/>
    <p:sldId id="299" r:id="rId20"/>
    <p:sldId id="343" r:id="rId21"/>
    <p:sldId id="276" r:id="rId22"/>
    <p:sldId id="277" r:id="rId23"/>
    <p:sldId id="278"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275" r:id="rId45"/>
    <p:sldId id="326" r:id="rId46"/>
    <p:sldId id="327" r:id="rId47"/>
    <p:sldId id="328" r:id="rId48"/>
    <p:sldId id="329" r:id="rId49"/>
    <p:sldId id="333" r:id="rId50"/>
    <p:sldId id="334" r:id="rId51"/>
    <p:sldId id="335" r:id="rId52"/>
    <p:sldId id="269" r:id="rId53"/>
    <p:sldId id="336" r:id="rId54"/>
    <p:sldId id="338" r:id="rId55"/>
    <p:sldId id="283" r:id="rId56"/>
    <p:sldId id="285" r:id="rId57"/>
    <p:sldId id="279" r:id="rId58"/>
    <p:sldId id="257" r:id="rId59"/>
    <p:sldId id="274" r:id="rId60"/>
    <p:sldId id="349" r:id="rId61"/>
    <p:sldId id="281" r:id="rId62"/>
    <p:sldId id="258" r:id="rId63"/>
    <p:sldId id="348" r:id="rId64"/>
    <p:sldId id="286" r:id="rId65"/>
    <p:sldId id="287" r:id="rId66"/>
    <p:sldId id="288" r:id="rId67"/>
    <p:sldId id="289" r:id="rId68"/>
    <p:sldId id="290" r:id="rId69"/>
    <p:sldId id="291" r:id="rId70"/>
    <p:sldId id="292" r:id="rId71"/>
    <p:sldId id="293" r:id="rId72"/>
    <p:sldId id="294" r:id="rId73"/>
    <p:sldId id="295" r:id="rId74"/>
    <p:sldId id="284" r:id="rId75"/>
    <p:sldId id="27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BFC4FF-B99C-F6E0-6526-E0A201ABA785}" v="1" dt="2020-09-22T19:27:07.78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85" autoAdjust="0"/>
    <p:restoredTop sz="94660"/>
  </p:normalViewPr>
  <p:slideViewPr>
    <p:cSldViewPr snapToGrid="0">
      <p:cViewPr varScale="1">
        <p:scale>
          <a:sx n="122" d="100"/>
          <a:sy n="122" d="100"/>
        </p:scale>
        <p:origin x="24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apattu A.M.S.P.B it17127356" userId="S::it17127356@my.sliit.lk::818e0118-5311-4b10-8aa6-bd6ff4d996fe" providerId="AD" clId="Web-{98BFC4FF-B99C-F6E0-6526-E0A201ABA785}"/>
    <pc:docChg chg="modSld">
      <pc:chgData name="Atapattu A.M.S.P.B it17127356" userId="S::it17127356@my.sliit.lk::818e0118-5311-4b10-8aa6-bd6ff4d996fe" providerId="AD" clId="Web-{98BFC4FF-B99C-F6E0-6526-E0A201ABA785}" dt="2020-09-22T19:27:07.784" v="0" actId="1076"/>
      <pc:docMkLst>
        <pc:docMk/>
      </pc:docMkLst>
      <pc:sldChg chg="modSp">
        <pc:chgData name="Atapattu A.M.S.P.B it17127356" userId="S::it17127356@my.sliit.lk::818e0118-5311-4b10-8aa6-bd6ff4d996fe" providerId="AD" clId="Web-{98BFC4FF-B99C-F6E0-6526-E0A201ABA785}" dt="2020-09-22T19:27:07.784" v="0" actId="1076"/>
        <pc:sldMkLst>
          <pc:docMk/>
          <pc:sldMk cId="55178153" sldId="306"/>
        </pc:sldMkLst>
        <pc:spChg chg="mod">
          <ac:chgData name="Atapattu A.M.S.P.B it17127356" userId="S::it17127356@my.sliit.lk::818e0118-5311-4b10-8aa6-bd6ff4d996fe" providerId="AD" clId="Web-{98BFC4FF-B99C-F6E0-6526-E0A201ABA785}" dt="2020-09-22T19:27:07.784" v="0" actId="1076"/>
          <ac:spMkLst>
            <pc:docMk/>
            <pc:sldMk cId="55178153" sldId="306"/>
            <ac:spMk id="11" creationId="{0937988D-2F4F-AB49-BF03-52012EF984C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03AA30-F843-4BD1-A56F-2F64605C1702}" type="doc">
      <dgm:prSet loTypeId="urn:microsoft.com/office/officeart/2005/8/layout/chevron1" loCatId="process" qsTypeId="urn:microsoft.com/office/officeart/2005/8/quickstyle/simple1" qsCatId="simple" csTypeId="urn:microsoft.com/office/officeart/2005/8/colors/accent2_4" csCatId="accent2" phldr="1"/>
      <dgm:spPr/>
    </dgm:pt>
    <dgm:pt modelId="{90084FF3-1F39-48A2-9310-8DAEDB7B26EA}">
      <dgm:prSet phldrT="[Text]"/>
      <dgm:spPr/>
      <dgm:t>
        <a:bodyPr/>
        <a:lstStyle/>
        <a:p>
          <a:r>
            <a:rPr lang="en-US" dirty="0"/>
            <a:t>1. Arriving Packets</a:t>
          </a:r>
        </a:p>
      </dgm:t>
    </dgm:pt>
    <dgm:pt modelId="{37BCD935-1BDE-4137-B567-A95F13BBA761}" type="parTrans" cxnId="{38E18788-81BA-4BF6-9B88-FD68D81540CF}">
      <dgm:prSet/>
      <dgm:spPr/>
      <dgm:t>
        <a:bodyPr/>
        <a:lstStyle/>
        <a:p>
          <a:endParaRPr lang="en-US"/>
        </a:p>
      </dgm:t>
    </dgm:pt>
    <dgm:pt modelId="{60771044-7122-407A-85FE-6C2E8DCEB910}" type="sibTrans" cxnId="{38E18788-81BA-4BF6-9B88-FD68D81540CF}">
      <dgm:prSet/>
      <dgm:spPr/>
      <dgm:t>
        <a:bodyPr/>
        <a:lstStyle/>
        <a:p>
          <a:endParaRPr lang="en-US"/>
        </a:p>
      </dgm:t>
    </dgm:pt>
    <dgm:pt modelId="{BB3DEF9C-C05F-47AA-8826-7D467F270872}">
      <dgm:prSet phldrT="[Text]"/>
      <dgm:spPr/>
      <dgm:t>
        <a:bodyPr/>
        <a:lstStyle/>
        <a:p>
          <a:r>
            <a:rPr lang="en-US" dirty="0"/>
            <a:t>2. Attack detection module</a:t>
          </a:r>
        </a:p>
      </dgm:t>
    </dgm:pt>
    <dgm:pt modelId="{AC1D0000-3CFA-4818-9B84-B5390BFFCCBA}" type="parTrans" cxnId="{C43873A5-E884-43FB-B43A-681260574E6A}">
      <dgm:prSet/>
      <dgm:spPr/>
      <dgm:t>
        <a:bodyPr/>
        <a:lstStyle/>
        <a:p>
          <a:endParaRPr lang="en-US"/>
        </a:p>
      </dgm:t>
    </dgm:pt>
    <dgm:pt modelId="{86B8F4A9-B967-434A-813F-635671159F50}" type="sibTrans" cxnId="{C43873A5-E884-43FB-B43A-681260574E6A}">
      <dgm:prSet/>
      <dgm:spPr/>
      <dgm:t>
        <a:bodyPr/>
        <a:lstStyle/>
        <a:p>
          <a:endParaRPr lang="en-US"/>
        </a:p>
      </dgm:t>
    </dgm:pt>
    <dgm:pt modelId="{54858E52-2E16-4D4D-BED2-121EA4B372F7}">
      <dgm:prSet phldrT="[Text]"/>
      <dgm:spPr/>
      <dgm:t>
        <a:bodyPr/>
        <a:lstStyle/>
        <a:p>
          <a:r>
            <a:rPr lang="en-US" dirty="0"/>
            <a:t>3. Training data module</a:t>
          </a:r>
        </a:p>
      </dgm:t>
    </dgm:pt>
    <dgm:pt modelId="{2A04A6DB-9EC4-4CF4-A153-F71E49F73BDD}" type="parTrans" cxnId="{9D647BE9-1408-4E38-B7B3-4279F20B9BEF}">
      <dgm:prSet/>
      <dgm:spPr/>
      <dgm:t>
        <a:bodyPr/>
        <a:lstStyle/>
        <a:p>
          <a:endParaRPr lang="en-US"/>
        </a:p>
      </dgm:t>
    </dgm:pt>
    <dgm:pt modelId="{5EC23A31-5CEE-417D-9164-34907E4F3EC1}" type="sibTrans" cxnId="{9D647BE9-1408-4E38-B7B3-4279F20B9BEF}">
      <dgm:prSet/>
      <dgm:spPr/>
      <dgm:t>
        <a:bodyPr/>
        <a:lstStyle/>
        <a:p>
          <a:endParaRPr lang="en-US"/>
        </a:p>
      </dgm:t>
    </dgm:pt>
    <dgm:pt modelId="{0D182BE1-389D-4F6A-93D2-E574589832D2}">
      <dgm:prSet phldrT="[Text]"/>
      <dgm:spPr/>
      <dgm:t>
        <a:bodyPr/>
        <a:lstStyle/>
        <a:p>
          <a:r>
            <a:rPr lang="en-US" dirty="0"/>
            <a:t>5. Forward or Drop</a:t>
          </a:r>
        </a:p>
      </dgm:t>
    </dgm:pt>
    <dgm:pt modelId="{E0866C35-5CCF-4768-B9C8-C08745ADA0C5}" type="parTrans" cxnId="{E41EC7A5-E8B1-4B21-895B-8B3539D813F7}">
      <dgm:prSet/>
      <dgm:spPr/>
      <dgm:t>
        <a:bodyPr/>
        <a:lstStyle/>
        <a:p>
          <a:endParaRPr lang="en-US"/>
        </a:p>
      </dgm:t>
    </dgm:pt>
    <dgm:pt modelId="{8F88BEC9-F579-4394-854C-9E06F79D8AF9}" type="sibTrans" cxnId="{E41EC7A5-E8B1-4B21-895B-8B3539D813F7}">
      <dgm:prSet/>
      <dgm:spPr/>
      <dgm:t>
        <a:bodyPr/>
        <a:lstStyle/>
        <a:p>
          <a:endParaRPr lang="en-US"/>
        </a:p>
      </dgm:t>
    </dgm:pt>
    <dgm:pt modelId="{18F51070-6212-482C-8E11-19D9B59453E0}">
      <dgm:prSet phldrT="[Text]"/>
      <dgm:spPr/>
      <dgm:t>
        <a:bodyPr/>
        <a:lstStyle/>
        <a:p>
          <a:r>
            <a:rPr lang="en-US" dirty="0"/>
            <a:t>4. Update Rules</a:t>
          </a:r>
        </a:p>
      </dgm:t>
    </dgm:pt>
    <dgm:pt modelId="{A20C6F23-BF0C-41C3-9789-EEFEF313B1D6}" type="parTrans" cxnId="{3A5C1DED-E6F3-4D62-8EE2-BBC423905D39}">
      <dgm:prSet/>
      <dgm:spPr/>
      <dgm:t>
        <a:bodyPr/>
        <a:lstStyle/>
        <a:p>
          <a:endParaRPr lang="en-US"/>
        </a:p>
      </dgm:t>
    </dgm:pt>
    <dgm:pt modelId="{6CF2ABE6-F6F1-4B28-BF70-A3BF0A38F0A6}" type="sibTrans" cxnId="{3A5C1DED-E6F3-4D62-8EE2-BBC423905D39}">
      <dgm:prSet/>
      <dgm:spPr/>
      <dgm:t>
        <a:bodyPr/>
        <a:lstStyle/>
        <a:p>
          <a:endParaRPr lang="en-US"/>
        </a:p>
      </dgm:t>
    </dgm:pt>
    <dgm:pt modelId="{FEF6D9D3-E226-4495-BD92-E6D4A47B8164}" type="pres">
      <dgm:prSet presAssocID="{EA03AA30-F843-4BD1-A56F-2F64605C1702}" presName="Name0" presStyleCnt="0">
        <dgm:presLayoutVars>
          <dgm:dir/>
          <dgm:animLvl val="lvl"/>
          <dgm:resizeHandles val="exact"/>
        </dgm:presLayoutVars>
      </dgm:prSet>
      <dgm:spPr/>
    </dgm:pt>
    <dgm:pt modelId="{AAE30F20-7624-4A33-A3F3-9F98C0B7D1D0}" type="pres">
      <dgm:prSet presAssocID="{90084FF3-1F39-48A2-9310-8DAEDB7B26EA}" presName="parTxOnly" presStyleLbl="node1" presStyleIdx="0" presStyleCnt="5">
        <dgm:presLayoutVars>
          <dgm:chMax val="0"/>
          <dgm:chPref val="0"/>
          <dgm:bulletEnabled val="1"/>
        </dgm:presLayoutVars>
      </dgm:prSet>
      <dgm:spPr/>
    </dgm:pt>
    <dgm:pt modelId="{D9B3462C-DEB8-41B7-89B3-910A9D61344F}" type="pres">
      <dgm:prSet presAssocID="{60771044-7122-407A-85FE-6C2E8DCEB910}" presName="parTxOnlySpace" presStyleCnt="0"/>
      <dgm:spPr/>
    </dgm:pt>
    <dgm:pt modelId="{B731506A-98C1-40E5-8452-5ACCC05A56C1}" type="pres">
      <dgm:prSet presAssocID="{BB3DEF9C-C05F-47AA-8826-7D467F270872}" presName="parTxOnly" presStyleLbl="node1" presStyleIdx="1" presStyleCnt="5">
        <dgm:presLayoutVars>
          <dgm:chMax val="0"/>
          <dgm:chPref val="0"/>
          <dgm:bulletEnabled val="1"/>
        </dgm:presLayoutVars>
      </dgm:prSet>
      <dgm:spPr/>
    </dgm:pt>
    <dgm:pt modelId="{9634896E-6DEB-45FC-A6A5-5CCCFAD53CBB}" type="pres">
      <dgm:prSet presAssocID="{86B8F4A9-B967-434A-813F-635671159F50}" presName="parTxOnlySpace" presStyleCnt="0"/>
      <dgm:spPr/>
    </dgm:pt>
    <dgm:pt modelId="{EE5C5A01-1BCF-4ADE-A0C2-9995A7C40512}" type="pres">
      <dgm:prSet presAssocID="{54858E52-2E16-4D4D-BED2-121EA4B372F7}" presName="parTxOnly" presStyleLbl="node1" presStyleIdx="2" presStyleCnt="5">
        <dgm:presLayoutVars>
          <dgm:chMax val="0"/>
          <dgm:chPref val="0"/>
          <dgm:bulletEnabled val="1"/>
        </dgm:presLayoutVars>
      </dgm:prSet>
      <dgm:spPr/>
    </dgm:pt>
    <dgm:pt modelId="{76C2C068-5075-443A-96ED-2088B9C02190}" type="pres">
      <dgm:prSet presAssocID="{5EC23A31-5CEE-417D-9164-34907E4F3EC1}" presName="parTxOnlySpace" presStyleCnt="0"/>
      <dgm:spPr/>
    </dgm:pt>
    <dgm:pt modelId="{F217B67D-EA61-4196-9D5F-72456ACCCA7D}" type="pres">
      <dgm:prSet presAssocID="{18F51070-6212-482C-8E11-19D9B59453E0}" presName="parTxOnly" presStyleLbl="node1" presStyleIdx="3" presStyleCnt="5">
        <dgm:presLayoutVars>
          <dgm:chMax val="0"/>
          <dgm:chPref val="0"/>
          <dgm:bulletEnabled val="1"/>
        </dgm:presLayoutVars>
      </dgm:prSet>
      <dgm:spPr/>
    </dgm:pt>
    <dgm:pt modelId="{A1FEB7F8-CDA0-4CBD-BAE9-32488F114345}" type="pres">
      <dgm:prSet presAssocID="{6CF2ABE6-F6F1-4B28-BF70-A3BF0A38F0A6}" presName="parTxOnlySpace" presStyleCnt="0"/>
      <dgm:spPr/>
    </dgm:pt>
    <dgm:pt modelId="{2B36BAE7-6A72-4C63-9E18-05FD141B6FC6}" type="pres">
      <dgm:prSet presAssocID="{0D182BE1-389D-4F6A-93D2-E574589832D2}" presName="parTxOnly" presStyleLbl="node1" presStyleIdx="4" presStyleCnt="5">
        <dgm:presLayoutVars>
          <dgm:chMax val="0"/>
          <dgm:chPref val="0"/>
          <dgm:bulletEnabled val="1"/>
        </dgm:presLayoutVars>
      </dgm:prSet>
      <dgm:spPr/>
    </dgm:pt>
  </dgm:ptLst>
  <dgm:cxnLst>
    <dgm:cxn modelId="{BE0BE312-039D-4961-A356-74AF54081EBE}" type="presOf" srcId="{90084FF3-1F39-48A2-9310-8DAEDB7B26EA}" destId="{AAE30F20-7624-4A33-A3F3-9F98C0B7D1D0}" srcOrd="0" destOrd="0" presId="urn:microsoft.com/office/officeart/2005/8/layout/chevron1"/>
    <dgm:cxn modelId="{EEA4A96E-01DA-447F-AAC4-F5AA1482B694}" type="presOf" srcId="{0D182BE1-389D-4F6A-93D2-E574589832D2}" destId="{2B36BAE7-6A72-4C63-9E18-05FD141B6FC6}" srcOrd="0" destOrd="0" presId="urn:microsoft.com/office/officeart/2005/8/layout/chevron1"/>
    <dgm:cxn modelId="{2E6B2357-E0BB-4E43-906B-26DDB9FC3339}" type="presOf" srcId="{54858E52-2E16-4D4D-BED2-121EA4B372F7}" destId="{EE5C5A01-1BCF-4ADE-A0C2-9995A7C40512}" srcOrd="0" destOrd="0" presId="urn:microsoft.com/office/officeart/2005/8/layout/chevron1"/>
    <dgm:cxn modelId="{38E18788-81BA-4BF6-9B88-FD68D81540CF}" srcId="{EA03AA30-F843-4BD1-A56F-2F64605C1702}" destId="{90084FF3-1F39-48A2-9310-8DAEDB7B26EA}" srcOrd="0" destOrd="0" parTransId="{37BCD935-1BDE-4137-B567-A95F13BBA761}" sibTransId="{60771044-7122-407A-85FE-6C2E8DCEB910}"/>
    <dgm:cxn modelId="{C43873A5-E884-43FB-B43A-681260574E6A}" srcId="{EA03AA30-F843-4BD1-A56F-2F64605C1702}" destId="{BB3DEF9C-C05F-47AA-8826-7D467F270872}" srcOrd="1" destOrd="0" parTransId="{AC1D0000-3CFA-4818-9B84-B5390BFFCCBA}" sibTransId="{86B8F4A9-B967-434A-813F-635671159F50}"/>
    <dgm:cxn modelId="{E41EC7A5-E8B1-4B21-895B-8B3539D813F7}" srcId="{EA03AA30-F843-4BD1-A56F-2F64605C1702}" destId="{0D182BE1-389D-4F6A-93D2-E574589832D2}" srcOrd="4" destOrd="0" parTransId="{E0866C35-5CCF-4768-B9C8-C08745ADA0C5}" sibTransId="{8F88BEC9-F579-4394-854C-9E06F79D8AF9}"/>
    <dgm:cxn modelId="{FB2278C4-814E-49BA-BFFF-D20BC42B996E}" type="presOf" srcId="{EA03AA30-F843-4BD1-A56F-2F64605C1702}" destId="{FEF6D9D3-E226-4495-BD92-E6D4A47B8164}" srcOrd="0" destOrd="0" presId="urn:microsoft.com/office/officeart/2005/8/layout/chevron1"/>
    <dgm:cxn modelId="{E80D08D6-BBDC-4E61-A2AE-FD91712FEEC7}" type="presOf" srcId="{BB3DEF9C-C05F-47AA-8826-7D467F270872}" destId="{B731506A-98C1-40E5-8452-5ACCC05A56C1}" srcOrd="0" destOrd="0" presId="urn:microsoft.com/office/officeart/2005/8/layout/chevron1"/>
    <dgm:cxn modelId="{08A315D6-0EF5-4555-94F1-4D15F9784028}" type="presOf" srcId="{18F51070-6212-482C-8E11-19D9B59453E0}" destId="{F217B67D-EA61-4196-9D5F-72456ACCCA7D}" srcOrd="0" destOrd="0" presId="urn:microsoft.com/office/officeart/2005/8/layout/chevron1"/>
    <dgm:cxn modelId="{9D647BE9-1408-4E38-B7B3-4279F20B9BEF}" srcId="{EA03AA30-F843-4BD1-A56F-2F64605C1702}" destId="{54858E52-2E16-4D4D-BED2-121EA4B372F7}" srcOrd="2" destOrd="0" parTransId="{2A04A6DB-9EC4-4CF4-A153-F71E49F73BDD}" sibTransId="{5EC23A31-5CEE-417D-9164-34907E4F3EC1}"/>
    <dgm:cxn modelId="{3A5C1DED-E6F3-4D62-8EE2-BBC423905D39}" srcId="{EA03AA30-F843-4BD1-A56F-2F64605C1702}" destId="{18F51070-6212-482C-8E11-19D9B59453E0}" srcOrd="3" destOrd="0" parTransId="{A20C6F23-BF0C-41C3-9789-EEFEF313B1D6}" sibTransId="{6CF2ABE6-F6F1-4B28-BF70-A3BF0A38F0A6}"/>
    <dgm:cxn modelId="{13F8B343-92DD-45E7-B864-29C72024E61D}" type="presParOf" srcId="{FEF6D9D3-E226-4495-BD92-E6D4A47B8164}" destId="{AAE30F20-7624-4A33-A3F3-9F98C0B7D1D0}" srcOrd="0" destOrd="0" presId="urn:microsoft.com/office/officeart/2005/8/layout/chevron1"/>
    <dgm:cxn modelId="{1D638167-856A-4745-B1F3-61306571D614}" type="presParOf" srcId="{FEF6D9D3-E226-4495-BD92-E6D4A47B8164}" destId="{D9B3462C-DEB8-41B7-89B3-910A9D61344F}" srcOrd="1" destOrd="0" presId="urn:microsoft.com/office/officeart/2005/8/layout/chevron1"/>
    <dgm:cxn modelId="{306AB74C-6256-4772-8AF4-437D65F6EB20}" type="presParOf" srcId="{FEF6D9D3-E226-4495-BD92-E6D4A47B8164}" destId="{B731506A-98C1-40E5-8452-5ACCC05A56C1}" srcOrd="2" destOrd="0" presId="urn:microsoft.com/office/officeart/2005/8/layout/chevron1"/>
    <dgm:cxn modelId="{F8E3853B-552C-417C-8F98-8085225042E2}" type="presParOf" srcId="{FEF6D9D3-E226-4495-BD92-E6D4A47B8164}" destId="{9634896E-6DEB-45FC-A6A5-5CCCFAD53CBB}" srcOrd="3" destOrd="0" presId="urn:microsoft.com/office/officeart/2005/8/layout/chevron1"/>
    <dgm:cxn modelId="{EB03CD19-4AC2-4B00-9F96-79F73016FD11}" type="presParOf" srcId="{FEF6D9D3-E226-4495-BD92-E6D4A47B8164}" destId="{EE5C5A01-1BCF-4ADE-A0C2-9995A7C40512}" srcOrd="4" destOrd="0" presId="urn:microsoft.com/office/officeart/2005/8/layout/chevron1"/>
    <dgm:cxn modelId="{BE1ABBEC-2D02-41BC-94B4-D698137F05DA}" type="presParOf" srcId="{FEF6D9D3-E226-4495-BD92-E6D4A47B8164}" destId="{76C2C068-5075-443A-96ED-2088B9C02190}" srcOrd="5" destOrd="0" presId="urn:microsoft.com/office/officeart/2005/8/layout/chevron1"/>
    <dgm:cxn modelId="{EF2DC26A-72F9-450C-AC4E-D732B4407AD7}" type="presParOf" srcId="{FEF6D9D3-E226-4495-BD92-E6D4A47B8164}" destId="{F217B67D-EA61-4196-9D5F-72456ACCCA7D}" srcOrd="6" destOrd="0" presId="urn:microsoft.com/office/officeart/2005/8/layout/chevron1"/>
    <dgm:cxn modelId="{0524C3F1-3663-41CA-9F60-54666A6A7792}" type="presParOf" srcId="{FEF6D9D3-E226-4495-BD92-E6D4A47B8164}" destId="{A1FEB7F8-CDA0-4CBD-BAE9-32488F114345}" srcOrd="7" destOrd="0" presId="urn:microsoft.com/office/officeart/2005/8/layout/chevron1"/>
    <dgm:cxn modelId="{B61FB05C-ABF4-42CD-B763-ABD6AA5B8746}" type="presParOf" srcId="{FEF6D9D3-E226-4495-BD92-E6D4A47B8164}" destId="{2B36BAE7-6A72-4C63-9E18-05FD141B6FC6}"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30F20-7624-4A33-A3F3-9F98C0B7D1D0}">
      <dsp:nvSpPr>
        <dsp:cNvPr id="0" name=""/>
        <dsp:cNvSpPr/>
      </dsp:nvSpPr>
      <dsp:spPr>
        <a:xfrm>
          <a:off x="983" y="283856"/>
          <a:ext cx="874984" cy="349993"/>
        </a:xfrm>
        <a:prstGeom prst="chevron">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1. Arriving Packets</a:t>
          </a:r>
        </a:p>
      </dsp:txBody>
      <dsp:txXfrm>
        <a:off x="175980" y="283856"/>
        <a:ext cx="524991" cy="349993"/>
      </dsp:txXfrm>
    </dsp:sp>
    <dsp:sp modelId="{B731506A-98C1-40E5-8452-5ACCC05A56C1}">
      <dsp:nvSpPr>
        <dsp:cNvPr id="0" name=""/>
        <dsp:cNvSpPr/>
      </dsp:nvSpPr>
      <dsp:spPr>
        <a:xfrm>
          <a:off x="788468" y="283856"/>
          <a:ext cx="874984" cy="349993"/>
        </a:xfrm>
        <a:prstGeom prst="chevron">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2. Attack detection module</a:t>
          </a:r>
        </a:p>
      </dsp:txBody>
      <dsp:txXfrm>
        <a:off x="963465" y="283856"/>
        <a:ext cx="524991" cy="349993"/>
      </dsp:txXfrm>
    </dsp:sp>
    <dsp:sp modelId="{EE5C5A01-1BCF-4ADE-A0C2-9995A7C40512}">
      <dsp:nvSpPr>
        <dsp:cNvPr id="0" name=""/>
        <dsp:cNvSpPr/>
      </dsp:nvSpPr>
      <dsp:spPr>
        <a:xfrm>
          <a:off x="1575954" y="283856"/>
          <a:ext cx="874984" cy="349993"/>
        </a:xfrm>
        <a:prstGeom prst="chevron">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3. Training data module</a:t>
          </a:r>
        </a:p>
      </dsp:txBody>
      <dsp:txXfrm>
        <a:off x="1750951" y="283856"/>
        <a:ext cx="524991" cy="349993"/>
      </dsp:txXfrm>
    </dsp:sp>
    <dsp:sp modelId="{F217B67D-EA61-4196-9D5F-72456ACCCA7D}">
      <dsp:nvSpPr>
        <dsp:cNvPr id="0" name=""/>
        <dsp:cNvSpPr/>
      </dsp:nvSpPr>
      <dsp:spPr>
        <a:xfrm>
          <a:off x="2363440" y="283856"/>
          <a:ext cx="874984" cy="349993"/>
        </a:xfrm>
        <a:prstGeom prst="chevron">
          <a:avLst/>
        </a:prstGeom>
        <a:solidFill>
          <a:schemeClr val="accent2">
            <a:shade val="50000"/>
            <a:hueOff val="-472938"/>
            <a:satOff val="6226"/>
            <a:lumOff val="37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4. Update Rules</a:t>
          </a:r>
        </a:p>
      </dsp:txBody>
      <dsp:txXfrm>
        <a:off x="2538437" y="283856"/>
        <a:ext cx="524991" cy="349993"/>
      </dsp:txXfrm>
    </dsp:sp>
    <dsp:sp modelId="{2B36BAE7-6A72-4C63-9E18-05FD141B6FC6}">
      <dsp:nvSpPr>
        <dsp:cNvPr id="0" name=""/>
        <dsp:cNvSpPr/>
      </dsp:nvSpPr>
      <dsp:spPr>
        <a:xfrm>
          <a:off x="3150926" y="283856"/>
          <a:ext cx="874984" cy="349993"/>
        </a:xfrm>
        <a:prstGeom prst="chevron">
          <a:avLst/>
        </a:prstGeom>
        <a:solidFill>
          <a:schemeClr val="accent2">
            <a:shade val="50000"/>
            <a:hueOff val="-236469"/>
            <a:satOff val="3113"/>
            <a:lumOff val="18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5. Forward or Drop</a:t>
          </a:r>
        </a:p>
      </dsp:txBody>
      <dsp:txXfrm>
        <a:off x="3325923" y="283856"/>
        <a:ext cx="524991" cy="3499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7C8E7-503D-4AFD-A170-67B6C2C84658}"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389585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7C8E7-503D-4AFD-A170-67B6C2C84658}"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136736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7C8E7-503D-4AFD-A170-67B6C2C84658}"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682586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35718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4008438" y="-31750"/>
            <a:ext cx="9915525" cy="661035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25500" y="476250"/>
            <a:ext cx="5111750" cy="2774950"/>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825500" y="3263900"/>
            <a:ext cx="5111750" cy="2863850"/>
          </a:xfrm>
          <a:prstGeom prst="rect">
            <a:avLst/>
          </a:prstGeom>
        </p:spPr>
        <p:txBody>
          <a:bodyPr anchor="t"/>
          <a:lstStyle>
            <a:lvl1pPr marL="0" indent="0" algn="ctr">
              <a:spcBef>
                <a:spcPts val="0"/>
              </a:spcBef>
              <a:buClrTx/>
              <a:buSzTx/>
              <a:buNone/>
              <a:defRPr sz="2700"/>
            </a:lvl1pPr>
            <a:lvl2pPr marL="0" indent="0" algn="ctr">
              <a:spcBef>
                <a:spcPts val="0"/>
              </a:spcBef>
              <a:buClrTx/>
              <a:buSzTx/>
              <a:buNone/>
              <a:defRPr sz="2700"/>
            </a:lvl2pPr>
            <a:lvl3pPr marL="0" indent="0" algn="ctr">
              <a:spcBef>
                <a:spcPts val="0"/>
              </a:spcBef>
              <a:buClrTx/>
              <a:buSzTx/>
              <a:buNone/>
              <a:defRPr sz="2700"/>
            </a:lvl3pPr>
            <a:lvl4pPr marL="0" indent="0" algn="ctr">
              <a:spcBef>
                <a:spcPts val="0"/>
              </a:spcBef>
              <a:buClrTx/>
              <a:buSzTx/>
              <a:buNone/>
              <a:defRPr sz="2700"/>
            </a:lvl4pPr>
            <a:lvl5pPr marL="0" indent="0" algn="ctr">
              <a:spcBef>
                <a:spcPts val="0"/>
              </a:spcBef>
              <a:buClrTx/>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0346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7C8E7-503D-4AFD-A170-67B6C2C84658}"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113766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7C8E7-503D-4AFD-A170-67B6C2C84658}"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110256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7C8E7-503D-4AFD-A170-67B6C2C84658}"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362772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7C8E7-503D-4AFD-A170-67B6C2C84658}" type="datetimeFigureOut">
              <a:rPr lang="en-US" smtClean="0"/>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2806567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7C8E7-503D-4AFD-A170-67B6C2C84658}" type="datetimeFigureOut">
              <a:rPr lang="en-US" smtClean="0"/>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983201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C8E7-503D-4AFD-A170-67B6C2C84658}" type="datetimeFigureOut">
              <a:rPr lang="en-US" smtClean="0"/>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331488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7C8E7-503D-4AFD-A170-67B6C2C84658}"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386377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7C8E7-503D-4AFD-A170-67B6C2C84658}"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1DFC3-81B9-434F-96F5-91D97642D3E8}" type="slidenum">
              <a:rPr lang="en-US" smtClean="0"/>
              <a:t>‹#›</a:t>
            </a:fld>
            <a:endParaRPr lang="en-US"/>
          </a:p>
        </p:txBody>
      </p:sp>
    </p:spTree>
    <p:extLst>
      <p:ext uri="{BB962C8B-B14F-4D97-AF65-F5344CB8AC3E}">
        <p14:creationId xmlns:p14="http://schemas.microsoft.com/office/powerpoint/2010/main" val="167465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7C8E7-503D-4AFD-A170-67B6C2C84658}" type="datetimeFigureOut">
              <a:rPr lang="en-US" smtClean="0"/>
              <a:t>9/22/2020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1DFC3-81B9-434F-96F5-91D97642D3E8}" type="slidenum">
              <a:rPr lang="en-US" smtClean="0"/>
              <a:t>‹#›</a:t>
            </a:fld>
            <a:endParaRPr lang="en-US"/>
          </a:p>
        </p:txBody>
      </p:sp>
    </p:spTree>
    <p:extLst>
      <p:ext uri="{BB962C8B-B14F-4D97-AF65-F5344CB8AC3E}">
        <p14:creationId xmlns:p14="http://schemas.microsoft.com/office/powerpoint/2010/main" val="19324869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8.wdp"/><Relationship Id="rId7" Type="http://schemas.openxmlformats.org/officeDocument/2006/relationships/diagramColors" Target="../diagrams/colors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tiff"/><Relationship Id="rId5" Type="http://schemas.microsoft.com/office/2007/relationships/hdphoto" Target="../media/hdphoto20.wdp"/><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smartbulbwebexamp.ml/"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ACF81-6641-D346-8FF7-035275FF7FB3}"/>
              </a:ext>
            </a:extLst>
          </p:cNvPr>
          <p:cNvPicPr>
            <a:picLocks noChangeAspect="1"/>
          </p:cNvPicPr>
          <p:nvPr/>
        </p:nvPicPr>
        <p:blipFill>
          <a:blip r:embed="rId2"/>
          <a:stretch>
            <a:fillRect/>
          </a:stretch>
        </p:blipFill>
        <p:spPr>
          <a:xfrm>
            <a:off x="0" y="0"/>
            <a:ext cx="12192000" cy="7055556"/>
          </a:xfrm>
          <a:prstGeom prst="rect">
            <a:avLst/>
          </a:prstGeom>
        </p:spPr>
      </p:pic>
      <p:sp>
        <p:nvSpPr>
          <p:cNvPr id="6" name="Rectangle 5">
            <a:extLst>
              <a:ext uri="{FF2B5EF4-FFF2-40B4-BE49-F238E27FC236}">
                <a16:creationId xmlns:a16="http://schemas.microsoft.com/office/drawing/2014/main" id="{14E77714-F3DF-824F-AED7-E3228C95CBB3}"/>
              </a:ext>
            </a:extLst>
          </p:cNvPr>
          <p:cNvSpPr/>
          <p:nvPr/>
        </p:nvSpPr>
        <p:spPr>
          <a:xfrm>
            <a:off x="1241657" y="2394264"/>
            <a:ext cx="4670151" cy="400110"/>
          </a:xfrm>
          <a:prstGeom prst="rect">
            <a:avLst/>
          </a:prstGeom>
        </p:spPr>
        <p:txBody>
          <a:bodyPr wrap="square">
            <a:spAutoFit/>
          </a:bodyPr>
          <a:lstStyle/>
          <a:p>
            <a:pPr algn="ctr" defTabSz="759459">
              <a:defRPr sz="4968"/>
            </a:pPr>
            <a:r>
              <a:rPr lang="en-US" sz="2000" b="1" dirty="0">
                <a:solidFill>
                  <a:schemeClr val="tx1">
                    <a:lumMod val="95000"/>
                  </a:schemeClr>
                </a:solidFill>
              </a:rPr>
              <a:t>Progress Presentation 1 </a:t>
            </a:r>
          </a:p>
        </p:txBody>
      </p:sp>
      <p:cxnSp>
        <p:nvCxnSpPr>
          <p:cNvPr id="7" name="Straight Connector 6">
            <a:extLst>
              <a:ext uri="{FF2B5EF4-FFF2-40B4-BE49-F238E27FC236}">
                <a16:creationId xmlns:a16="http://schemas.microsoft.com/office/drawing/2014/main" id="{AE5319D0-7261-A541-B648-585E8A20E4B5}"/>
              </a:ext>
            </a:extLst>
          </p:cNvPr>
          <p:cNvCxnSpPr/>
          <p:nvPr/>
        </p:nvCxnSpPr>
        <p:spPr>
          <a:xfrm>
            <a:off x="5001208" y="2594319"/>
            <a:ext cx="910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4FB49C22-462C-FD45-A979-C5EC73B93B8B}"/>
              </a:ext>
            </a:extLst>
          </p:cNvPr>
          <p:cNvCxnSpPr/>
          <p:nvPr/>
        </p:nvCxnSpPr>
        <p:spPr>
          <a:xfrm>
            <a:off x="1241657" y="2594319"/>
            <a:ext cx="910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1821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52" name="Data analytics"/>
          <p:cNvSpPr txBox="1">
            <a:spLocks noGrp="1"/>
          </p:cNvSpPr>
          <p:nvPr>
            <p:ph type="title"/>
          </p:nvPr>
        </p:nvSpPr>
        <p:spPr>
          <a:xfrm>
            <a:off x="838770" y="560540"/>
            <a:ext cx="10997630" cy="923330"/>
          </a:xfrm>
          <a:prstGeom prst="rect">
            <a:avLst/>
          </a:prstGeom>
        </p:spPr>
        <p:txBody>
          <a:bodyPr>
            <a:spAutoFit/>
          </a:bodyPr>
          <a:lstStyle/>
          <a:p>
            <a:r>
              <a:rPr sz="6000" b="1" dirty="0"/>
              <a:t>Data </a:t>
            </a:r>
            <a:r>
              <a:rPr lang="en-US" sz="6000" b="1" dirty="0"/>
              <a:t>A</a:t>
            </a:r>
            <a:r>
              <a:rPr sz="6000" b="1" dirty="0"/>
              <a:t>nalytics </a:t>
            </a:r>
          </a:p>
        </p:txBody>
      </p:sp>
      <p:sp>
        <p:nvSpPr>
          <p:cNvPr id="153" name="Improving the design…"/>
          <p:cNvSpPr txBox="1">
            <a:spLocks noGrp="1"/>
          </p:cNvSpPr>
          <p:nvPr>
            <p:ph type="body" sz="half" idx="1"/>
          </p:nvPr>
        </p:nvSpPr>
        <p:spPr>
          <a:xfrm>
            <a:off x="838770" y="1997075"/>
            <a:ext cx="5498815" cy="2863850"/>
          </a:xfrm>
          <a:prstGeom prst="rect">
            <a:avLst/>
          </a:prstGeom>
        </p:spPr>
        <p:txBody>
          <a:bodyPr>
            <a:spAutoFit/>
          </a:bodyPr>
          <a:lstStyle/>
          <a:p>
            <a:pPr marL="571500" indent="-571500" algn="l">
              <a:spcBef>
                <a:spcPts val="2950"/>
              </a:spcBef>
              <a:buFont typeface="Arial" panose="020B0604020202020204" pitchFamily="34" charset="0"/>
              <a:buChar char="•"/>
              <a:defRPr sz="6100"/>
            </a:pPr>
            <a:r>
              <a:rPr sz="3600" dirty="0"/>
              <a:t>Improving the design</a:t>
            </a:r>
          </a:p>
          <a:p>
            <a:pPr marL="571500" indent="-571500" algn="l">
              <a:spcBef>
                <a:spcPts val="2950"/>
              </a:spcBef>
              <a:buFont typeface="Arial" panose="020B0604020202020204" pitchFamily="34" charset="0"/>
              <a:buChar char="•"/>
              <a:defRPr sz="6100"/>
            </a:pPr>
            <a:r>
              <a:rPr sz="3600" dirty="0"/>
              <a:t>Clarifying information </a:t>
            </a:r>
          </a:p>
          <a:p>
            <a:pPr marL="571500" indent="-571500" algn="l">
              <a:spcBef>
                <a:spcPts val="2950"/>
              </a:spcBef>
              <a:buFont typeface="Arial" panose="020B0604020202020204" pitchFamily="34" charset="0"/>
              <a:buChar char="•"/>
              <a:defRPr sz="6100"/>
            </a:pPr>
            <a:r>
              <a:rPr sz="3600" dirty="0"/>
              <a:t>Quantify and track objectives</a:t>
            </a:r>
          </a:p>
        </p:txBody>
      </p:sp>
      <p:pic>
        <p:nvPicPr>
          <p:cNvPr id="154" name="kisspng-data-analysis-vector-graphics-analytics-stock-phot-outsource-software-development-services-and-it-con-5c0ca7f2c4b444.5919481915443332988057 (1).png" descr="kisspng-data-analysis-vector-graphics-analytics-stock-phot-outsource-software-development-services-and-it-con-5c0ca7f2c4b444.5919481915443332988057 (1).png"/>
          <p:cNvPicPr>
            <a:picLocks noChangeAspect="1"/>
          </p:cNvPicPr>
          <p:nvPr/>
        </p:nvPicPr>
        <p:blipFill>
          <a:blip r:embed="rId4"/>
          <a:stretch>
            <a:fillRect/>
          </a:stretch>
        </p:blipFill>
        <p:spPr>
          <a:xfrm>
            <a:off x="6337585" y="981057"/>
            <a:ext cx="5257230" cy="4226813"/>
          </a:xfrm>
          <a:prstGeom prst="rect">
            <a:avLst/>
          </a:prstGeom>
          <a:ln w="12700">
            <a:miter lim="400000"/>
          </a:ln>
        </p:spPr>
      </p:pic>
    </p:spTree>
    <p:extLst>
      <p:ext uri="{BB962C8B-B14F-4D97-AF65-F5344CB8AC3E}">
        <p14:creationId xmlns:p14="http://schemas.microsoft.com/office/powerpoint/2010/main" val="171406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pic>
        <p:nvPicPr>
          <p:cNvPr id="156" name="Screenshot 2020-07-12 at 12.28.14.png" descr="Screenshot 2020-07-12 at 12.28.14.png"/>
          <p:cNvPicPr>
            <a:picLocks noGrp="1"/>
          </p:cNvPicPr>
          <p:nvPr>
            <p:ph type="pic" idx="21"/>
          </p:nvPr>
        </p:nvPicPr>
        <p:blipFill>
          <a:blip r:embed="rId4"/>
          <a:stretch>
            <a:fillRect/>
          </a:stretch>
        </p:blipFill>
        <p:spPr>
          <a:xfrm>
            <a:off x="1164066" y="1789730"/>
            <a:ext cx="4110767" cy="4017849"/>
          </a:xfrm>
          <a:prstGeom prst="rect">
            <a:avLst/>
          </a:prstGeom>
          <a:ln w="9525">
            <a:round/>
          </a:ln>
        </p:spPr>
      </p:pic>
      <p:sp>
        <p:nvSpPr>
          <p:cNvPr id="157" name="Results"/>
          <p:cNvSpPr txBox="1">
            <a:spLocks noGrp="1"/>
          </p:cNvSpPr>
          <p:nvPr>
            <p:ph type="title"/>
          </p:nvPr>
        </p:nvSpPr>
        <p:spPr>
          <a:xfrm>
            <a:off x="1164066" y="272160"/>
            <a:ext cx="5111750" cy="954862"/>
          </a:xfrm>
          <a:prstGeom prst="rect">
            <a:avLst/>
          </a:prstGeom>
        </p:spPr>
        <p:txBody>
          <a:bodyPr>
            <a:spAutoFit/>
          </a:bodyPr>
          <a:lstStyle/>
          <a:p>
            <a:r>
              <a:rPr sz="6000" b="1" dirty="0"/>
              <a:t>Results</a:t>
            </a:r>
            <a:r>
              <a:rPr b="1" dirty="0"/>
              <a:t> </a:t>
            </a:r>
          </a:p>
        </p:txBody>
      </p:sp>
      <p:pic>
        <p:nvPicPr>
          <p:cNvPr id="158" name="Screenshot 2020-07-12 at 12.31.30.png" descr="Screenshot 2020-07-12 at 12.31.30.png"/>
          <p:cNvPicPr>
            <a:picLocks/>
          </p:cNvPicPr>
          <p:nvPr/>
        </p:nvPicPr>
        <p:blipFill>
          <a:blip r:embed="rId5"/>
          <a:stretch>
            <a:fillRect/>
          </a:stretch>
        </p:blipFill>
        <p:spPr>
          <a:xfrm>
            <a:off x="6579028" y="1789730"/>
            <a:ext cx="4668374" cy="2476204"/>
          </a:xfrm>
          <a:prstGeom prst="rect">
            <a:avLst/>
          </a:prstGeom>
        </p:spPr>
      </p:pic>
      <p:sp>
        <p:nvSpPr>
          <p:cNvPr id="159" name="Script"/>
          <p:cNvSpPr txBox="1"/>
          <p:nvPr/>
        </p:nvSpPr>
        <p:spPr>
          <a:xfrm>
            <a:off x="2822577" y="5807579"/>
            <a:ext cx="79374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Script</a:t>
            </a:r>
            <a:r>
              <a:rPr sz="1050" dirty="0"/>
              <a:t> </a:t>
            </a:r>
          </a:p>
        </p:txBody>
      </p:sp>
      <p:sp>
        <p:nvSpPr>
          <p:cNvPr id="3" name="TextBox 2">
            <a:extLst>
              <a:ext uri="{FF2B5EF4-FFF2-40B4-BE49-F238E27FC236}">
                <a16:creationId xmlns:a16="http://schemas.microsoft.com/office/drawing/2014/main" id="{54F990BB-E0CC-3C48-86EC-AC9DF71808C6}"/>
              </a:ext>
            </a:extLst>
          </p:cNvPr>
          <p:cNvSpPr txBox="1"/>
          <p:nvPr/>
        </p:nvSpPr>
        <p:spPr>
          <a:xfrm>
            <a:off x="6579028" y="4471987"/>
            <a:ext cx="1713739" cy="369332"/>
          </a:xfrm>
          <a:prstGeom prst="rect">
            <a:avLst/>
          </a:prstGeom>
          <a:noFill/>
        </p:spPr>
        <p:txBody>
          <a:bodyPr wrap="none" rtlCol="0">
            <a:spAutoFit/>
          </a:bodyPr>
          <a:lstStyle/>
          <a:p>
            <a:r>
              <a:rPr lang="en-GB" dirty="0"/>
              <a:t>CTU-13-Dataset </a:t>
            </a:r>
            <a:endParaRPr lang="en-LK" dirty="0"/>
          </a:p>
        </p:txBody>
      </p:sp>
    </p:spTree>
    <p:extLst>
      <p:ext uri="{BB962C8B-B14F-4D97-AF65-F5344CB8AC3E}">
        <p14:creationId xmlns:p14="http://schemas.microsoft.com/office/powerpoint/2010/main" val="329886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61" name="Machine learning algorithms"/>
          <p:cNvSpPr txBox="1">
            <a:spLocks noGrp="1"/>
          </p:cNvSpPr>
          <p:nvPr>
            <p:ph type="title"/>
          </p:nvPr>
        </p:nvSpPr>
        <p:spPr>
          <a:xfrm>
            <a:off x="984250" y="288248"/>
            <a:ext cx="9359448" cy="923330"/>
          </a:xfrm>
          <a:prstGeom prst="rect">
            <a:avLst/>
          </a:prstGeom>
        </p:spPr>
        <p:txBody>
          <a:bodyPr>
            <a:spAutoFit/>
          </a:bodyPr>
          <a:lstStyle/>
          <a:p>
            <a:r>
              <a:rPr sz="6000" b="1" dirty="0"/>
              <a:t>Machine learning algorithms</a:t>
            </a:r>
          </a:p>
        </p:txBody>
      </p:sp>
      <p:sp>
        <p:nvSpPr>
          <p:cNvPr id="162" name="Decision Tree…"/>
          <p:cNvSpPr txBox="1">
            <a:spLocks noGrp="1"/>
          </p:cNvSpPr>
          <p:nvPr>
            <p:ph type="body" sz="half" idx="1"/>
          </p:nvPr>
        </p:nvSpPr>
        <p:spPr>
          <a:xfrm>
            <a:off x="984250" y="1836796"/>
            <a:ext cx="6246544" cy="4124206"/>
          </a:xfrm>
          <a:prstGeom prst="rect">
            <a:avLst/>
          </a:prstGeom>
        </p:spPr>
        <p:txBody>
          <a:bodyPr wrap="square">
            <a:spAutoFit/>
          </a:bodyPr>
          <a:lstStyle/>
          <a:p>
            <a:pPr marL="685800" indent="-685800" algn="l">
              <a:spcBef>
                <a:spcPts val="2950"/>
              </a:spcBef>
              <a:buFont typeface="Arial" panose="020B0604020202020204" pitchFamily="34" charset="0"/>
              <a:buChar char="•"/>
              <a:defRPr sz="4800"/>
            </a:pPr>
            <a:r>
              <a:rPr sz="3600" dirty="0"/>
              <a:t>Decision Tree</a:t>
            </a:r>
          </a:p>
          <a:p>
            <a:pPr marL="685800" indent="-685800" algn="l">
              <a:spcBef>
                <a:spcPts val="2950"/>
              </a:spcBef>
              <a:buFont typeface="Arial" panose="020B0604020202020204" pitchFamily="34" charset="0"/>
              <a:buChar char="•"/>
              <a:defRPr sz="4800"/>
            </a:pPr>
            <a:r>
              <a:rPr sz="3600" dirty="0"/>
              <a:t>Logistic Regression </a:t>
            </a:r>
          </a:p>
          <a:p>
            <a:pPr marL="685800" indent="-685800" algn="l">
              <a:spcBef>
                <a:spcPts val="2950"/>
              </a:spcBef>
              <a:buFont typeface="Arial" panose="020B0604020202020204" pitchFamily="34" charset="0"/>
              <a:buChar char="•"/>
              <a:defRPr sz="4800"/>
            </a:pPr>
            <a:r>
              <a:rPr sz="3600" dirty="0"/>
              <a:t>Perceptron </a:t>
            </a:r>
          </a:p>
          <a:p>
            <a:pPr marL="685800" indent="-685800" algn="l">
              <a:spcBef>
                <a:spcPts val="2950"/>
              </a:spcBef>
              <a:buFont typeface="Arial" panose="020B0604020202020204" pitchFamily="34" charset="0"/>
              <a:buChar char="•"/>
              <a:defRPr sz="4800"/>
            </a:pPr>
            <a:r>
              <a:rPr sz="3600" dirty="0"/>
              <a:t>Naïve Bayes</a:t>
            </a:r>
          </a:p>
          <a:p>
            <a:pPr marL="685800" indent="-685800" algn="l">
              <a:spcBef>
                <a:spcPts val="2950"/>
              </a:spcBef>
              <a:buFont typeface="Arial" panose="020B0604020202020204" pitchFamily="34" charset="0"/>
              <a:buChar char="•"/>
              <a:defRPr sz="4800"/>
            </a:pPr>
            <a:r>
              <a:rPr sz="3600" dirty="0"/>
              <a:t>K-Nearest </a:t>
            </a:r>
            <a:r>
              <a:rPr sz="3600" dirty="0" err="1"/>
              <a:t>Neighbours</a:t>
            </a:r>
            <a:r>
              <a:rPr sz="3600" dirty="0"/>
              <a:t> (KNN)</a:t>
            </a:r>
          </a:p>
        </p:txBody>
      </p:sp>
      <p:pic>
        <p:nvPicPr>
          <p:cNvPr id="163" name="pngguru.com.png" descr="pngguru.com.png"/>
          <p:cNvPicPr>
            <a:picLocks noChangeAspect="1"/>
          </p:cNvPicPr>
          <p:nvPr/>
        </p:nvPicPr>
        <p:blipFill>
          <a:blip r:embed="rId4"/>
          <a:stretch>
            <a:fillRect/>
          </a:stretch>
        </p:blipFill>
        <p:spPr>
          <a:xfrm>
            <a:off x="6817359" y="1211579"/>
            <a:ext cx="5374641" cy="5374641"/>
          </a:xfrm>
          <a:prstGeom prst="rect">
            <a:avLst/>
          </a:prstGeom>
          <a:ln w="12700">
            <a:miter lim="400000"/>
          </a:ln>
        </p:spPr>
      </p:pic>
    </p:spTree>
    <p:extLst>
      <p:ext uri="{BB962C8B-B14F-4D97-AF65-F5344CB8AC3E}">
        <p14:creationId xmlns:p14="http://schemas.microsoft.com/office/powerpoint/2010/main" val="1041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65" name="Results"/>
          <p:cNvSpPr txBox="1">
            <a:spLocks noGrp="1"/>
          </p:cNvSpPr>
          <p:nvPr>
            <p:ph type="title"/>
          </p:nvPr>
        </p:nvSpPr>
        <p:spPr>
          <a:xfrm>
            <a:off x="847725" y="276026"/>
            <a:ext cx="5111750" cy="923330"/>
          </a:xfrm>
          <a:prstGeom prst="rect">
            <a:avLst/>
          </a:prstGeom>
        </p:spPr>
        <p:txBody>
          <a:bodyPr>
            <a:spAutoFit/>
          </a:bodyPr>
          <a:lstStyle/>
          <a:p>
            <a:r>
              <a:rPr sz="6000" b="1" dirty="0"/>
              <a:t>Results</a:t>
            </a:r>
            <a:r>
              <a:rPr sz="6000" dirty="0"/>
              <a:t> </a:t>
            </a:r>
          </a:p>
        </p:txBody>
      </p:sp>
      <p:pic>
        <p:nvPicPr>
          <p:cNvPr id="166" name="Figure_1.png" descr="Figure_1.png"/>
          <p:cNvPicPr>
            <a:picLocks noChangeAspect="1"/>
          </p:cNvPicPr>
          <p:nvPr/>
        </p:nvPicPr>
        <p:blipFill>
          <a:blip r:embed="rId4"/>
          <a:stretch>
            <a:fillRect/>
          </a:stretch>
        </p:blipFill>
        <p:spPr>
          <a:xfrm>
            <a:off x="5587999" y="1524794"/>
            <a:ext cx="6133307" cy="4599980"/>
          </a:xfrm>
          <a:prstGeom prst="rect">
            <a:avLst/>
          </a:prstGeom>
          <a:ln w="12700">
            <a:miter lim="400000"/>
          </a:ln>
        </p:spPr>
      </p:pic>
      <p:pic>
        <p:nvPicPr>
          <p:cNvPr id="3" name="Picture 2">
            <a:extLst>
              <a:ext uri="{FF2B5EF4-FFF2-40B4-BE49-F238E27FC236}">
                <a16:creationId xmlns:a16="http://schemas.microsoft.com/office/drawing/2014/main" id="{CCB7AA4A-D6BC-A340-BDFF-A1B2D6702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725" y="1524794"/>
            <a:ext cx="4273550" cy="4606808"/>
          </a:xfrm>
          <a:prstGeom prst="rect">
            <a:avLst/>
          </a:prstGeom>
        </p:spPr>
      </p:pic>
    </p:spTree>
    <p:extLst>
      <p:ext uri="{BB962C8B-B14F-4D97-AF65-F5344CB8AC3E}">
        <p14:creationId xmlns:p14="http://schemas.microsoft.com/office/powerpoint/2010/main" val="3893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4" name="Botnet prevention system (IDS)"/>
          <p:cNvSpPr txBox="1">
            <a:spLocks noGrp="1"/>
          </p:cNvSpPr>
          <p:nvPr>
            <p:ph type="title"/>
          </p:nvPr>
        </p:nvSpPr>
        <p:spPr>
          <a:xfrm>
            <a:off x="744279" y="566241"/>
            <a:ext cx="10703442" cy="923330"/>
          </a:xfrm>
          <a:prstGeom prst="rect">
            <a:avLst/>
          </a:prstGeom>
        </p:spPr>
        <p:txBody>
          <a:bodyPr wrap="square">
            <a:spAutoFit/>
          </a:bodyPr>
          <a:lstStyle>
            <a:lvl1pPr marL="1929130" indent="-1929130" defTabSz="767715">
              <a:buSzPct val="100000"/>
              <a:buAutoNum type="arabicPeriod"/>
              <a:defRPr sz="10416"/>
            </a:lvl1pPr>
          </a:lstStyle>
          <a:p>
            <a:pPr marL="12700" indent="0" algn="just">
              <a:buNone/>
            </a:pPr>
            <a:r>
              <a:rPr lang="en-US" sz="6000" b="1" dirty="0"/>
              <a:t>1. </a:t>
            </a:r>
            <a:r>
              <a:rPr lang="en-GB" sz="6000" b="1" dirty="0"/>
              <a:t>Botnet Prevention System </a:t>
            </a:r>
            <a:r>
              <a:rPr sz="6000" b="1" dirty="0"/>
              <a:t>(</a:t>
            </a:r>
            <a:r>
              <a:rPr lang="en-US" sz="6000" b="1" dirty="0"/>
              <a:t>BPS</a:t>
            </a:r>
            <a:r>
              <a:rPr sz="6000" b="1" dirty="0"/>
              <a:t>)</a:t>
            </a:r>
          </a:p>
        </p:txBody>
      </p:sp>
      <p:sp>
        <p:nvSpPr>
          <p:cNvPr id="145" name="Identify common issues of IOT…"/>
          <p:cNvSpPr txBox="1">
            <a:spLocks noGrp="1"/>
          </p:cNvSpPr>
          <p:nvPr>
            <p:ph type="body" idx="1"/>
          </p:nvPr>
        </p:nvSpPr>
        <p:spPr>
          <a:xfrm>
            <a:off x="838200" y="1690688"/>
            <a:ext cx="10515600" cy="5017132"/>
          </a:xfrm>
          <a:prstGeom prst="rect">
            <a:avLst/>
          </a:prstGeom>
        </p:spPr>
        <p:txBody>
          <a:bodyPr>
            <a:normAutofit/>
          </a:bodyPr>
          <a:lstStyle/>
          <a:p>
            <a:endParaRPr lang="en-US" sz="4000" dirty="0"/>
          </a:p>
          <a:p>
            <a:r>
              <a:rPr sz="4000" dirty="0"/>
              <a:t>Identify common issues of IOT</a:t>
            </a:r>
          </a:p>
          <a:p>
            <a:r>
              <a:rPr sz="4000" dirty="0"/>
              <a:t>Machine Learning </a:t>
            </a:r>
          </a:p>
          <a:p>
            <a:r>
              <a:rPr sz="4000" dirty="0"/>
              <a:t>Feature Extraction </a:t>
            </a:r>
          </a:p>
          <a:p>
            <a:r>
              <a:rPr sz="4000" dirty="0"/>
              <a:t>Anomaly Detection </a:t>
            </a:r>
          </a:p>
        </p:txBody>
      </p:sp>
      <p:sp>
        <p:nvSpPr>
          <p:cNvPr id="146" name="Dingbat Tick"/>
          <p:cNvSpPr/>
          <p:nvPr/>
        </p:nvSpPr>
        <p:spPr>
          <a:xfrm>
            <a:off x="7864997" y="2456843"/>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5" name="Dingbat Tick">
            <a:extLst>
              <a:ext uri="{FF2B5EF4-FFF2-40B4-BE49-F238E27FC236}">
                <a16:creationId xmlns:a16="http://schemas.microsoft.com/office/drawing/2014/main" id="{E4D712E2-D10C-5842-A511-A47CEF111119}"/>
              </a:ext>
            </a:extLst>
          </p:cNvPr>
          <p:cNvSpPr/>
          <p:nvPr/>
        </p:nvSpPr>
        <p:spPr>
          <a:xfrm>
            <a:off x="5331347" y="3231040"/>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36843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7CD9A08A-2C17-5344-9470-CE81F7225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594" y="950118"/>
            <a:ext cx="4804183" cy="4957763"/>
          </a:xfrm>
          <a:prstGeom prst="rect">
            <a:avLst/>
          </a:prstGeom>
        </p:spPr>
      </p:pic>
      <p:sp>
        <p:nvSpPr>
          <p:cNvPr id="11" name="Feature Extraction">
            <a:extLst>
              <a:ext uri="{FF2B5EF4-FFF2-40B4-BE49-F238E27FC236}">
                <a16:creationId xmlns:a16="http://schemas.microsoft.com/office/drawing/2014/main" id="{6D2904B8-5DDF-6248-AF13-E6C6BE169C69}"/>
              </a:ext>
            </a:extLst>
          </p:cNvPr>
          <p:cNvSpPr txBox="1">
            <a:spLocks noGrp="1"/>
          </p:cNvSpPr>
          <p:nvPr>
            <p:ph type="title"/>
          </p:nvPr>
        </p:nvSpPr>
        <p:spPr>
          <a:xfrm>
            <a:off x="487223" y="488453"/>
            <a:ext cx="6055234" cy="923330"/>
          </a:xfrm>
          <a:prstGeom prst="rect">
            <a:avLst/>
          </a:prstGeom>
        </p:spPr>
        <p:txBody>
          <a:bodyPr vert="horz" wrap="square" lIns="91440" tIns="45720" rIns="91440" bIns="45720" rtlCol="0" anchor="b">
            <a:spAutoFit/>
          </a:bodyPr>
          <a:lstStyle/>
          <a:p>
            <a:r>
              <a:rPr lang="en-US" sz="6000" b="1" dirty="0"/>
              <a:t>Feature Extraction</a:t>
            </a:r>
          </a:p>
        </p:txBody>
      </p:sp>
      <p:sp>
        <p:nvSpPr>
          <p:cNvPr id="14" name="Text Placeholder 13">
            <a:extLst>
              <a:ext uri="{FF2B5EF4-FFF2-40B4-BE49-F238E27FC236}">
                <a16:creationId xmlns:a16="http://schemas.microsoft.com/office/drawing/2014/main" id="{B9A25896-E9A9-864F-8572-B46394BEEB57}"/>
              </a:ext>
            </a:extLst>
          </p:cNvPr>
          <p:cNvSpPr>
            <a:spLocks noGrp="1"/>
          </p:cNvSpPr>
          <p:nvPr>
            <p:ph type="body" sz="quarter" idx="1"/>
          </p:nvPr>
        </p:nvSpPr>
        <p:spPr>
          <a:xfrm>
            <a:off x="40765" y="1956228"/>
            <a:ext cx="6859829" cy="3739485"/>
          </a:xfrm>
        </p:spPr>
        <p:txBody>
          <a:bodyPr wrap="square">
            <a:spAutoFit/>
          </a:bodyPr>
          <a:lstStyle/>
          <a:p>
            <a:pPr marL="1028700" indent="-571500" algn="l">
              <a:spcBef>
                <a:spcPts val="2950"/>
              </a:spcBef>
              <a:buFont typeface="Arial" panose="020B0604020202020204" pitchFamily="34" charset="0"/>
              <a:buChar char="•"/>
              <a:defRPr sz="4800"/>
            </a:pPr>
            <a:r>
              <a:rPr lang="en-US" sz="3600" dirty="0"/>
              <a:t>Create the instance (x vector)</a:t>
            </a:r>
          </a:p>
          <a:p>
            <a:pPr marL="1028700" indent="-571500" algn="l">
              <a:spcBef>
                <a:spcPts val="2950"/>
              </a:spcBef>
              <a:buFont typeface="Arial" panose="020B0604020202020204" pitchFamily="34" charset="0"/>
              <a:buChar char="•"/>
              <a:defRPr sz="4800"/>
            </a:pPr>
            <a:r>
              <a:rPr lang="en-US" sz="3600" dirty="0"/>
              <a:t>Packet size  </a:t>
            </a:r>
          </a:p>
          <a:p>
            <a:pPr marL="1028700" indent="-571500" algn="l">
              <a:spcBef>
                <a:spcPts val="2950"/>
              </a:spcBef>
              <a:buFont typeface="Arial" panose="020B0604020202020204" pitchFamily="34" charset="0"/>
              <a:buChar char="•"/>
              <a:defRPr sz="4800"/>
            </a:pPr>
            <a:r>
              <a:rPr lang="en-US" sz="3600" dirty="0"/>
              <a:t>Packet count</a:t>
            </a:r>
          </a:p>
          <a:p>
            <a:pPr marL="1028700" indent="-571500" algn="l">
              <a:spcBef>
                <a:spcPts val="2950"/>
              </a:spcBef>
              <a:buFont typeface="Arial" panose="020B0604020202020204" pitchFamily="34" charset="0"/>
              <a:buChar char="•"/>
              <a:defRPr sz="4800"/>
            </a:pPr>
            <a:r>
              <a:rPr lang="en-US" sz="3600" dirty="0"/>
              <a:t>Packet jitter </a:t>
            </a:r>
          </a:p>
          <a:p>
            <a:pPr marL="571500" indent="-571500">
              <a:buFont typeface="Arial" panose="020B0604020202020204" pitchFamily="34" charset="0"/>
              <a:buChar char="•"/>
            </a:pPr>
            <a:endParaRPr lang="en-LK" sz="3600" dirty="0"/>
          </a:p>
        </p:txBody>
      </p:sp>
    </p:spTree>
    <p:extLst>
      <p:ext uri="{BB962C8B-B14F-4D97-AF65-F5344CB8AC3E}">
        <p14:creationId xmlns:p14="http://schemas.microsoft.com/office/powerpoint/2010/main" val="316001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79" name="Results"/>
          <p:cNvSpPr txBox="1">
            <a:spLocks noGrp="1"/>
          </p:cNvSpPr>
          <p:nvPr>
            <p:ph type="title"/>
          </p:nvPr>
        </p:nvSpPr>
        <p:spPr>
          <a:xfrm>
            <a:off x="873563" y="314773"/>
            <a:ext cx="2993180" cy="923330"/>
          </a:xfrm>
          <a:prstGeom prst="rect">
            <a:avLst/>
          </a:prstGeom>
        </p:spPr>
        <p:txBody>
          <a:bodyPr>
            <a:spAutoFit/>
          </a:bodyPr>
          <a:lstStyle/>
          <a:p>
            <a:r>
              <a:rPr sz="6000" b="1" dirty="0"/>
              <a:t>Results</a:t>
            </a:r>
            <a:r>
              <a:rPr dirty="0"/>
              <a:t> </a:t>
            </a:r>
          </a:p>
        </p:txBody>
      </p:sp>
      <p:graphicFrame>
        <p:nvGraphicFramePr>
          <p:cNvPr id="180" name="Table"/>
          <p:cNvGraphicFramePr/>
          <p:nvPr>
            <p:extLst>
              <p:ext uri="{D42A27DB-BD31-4B8C-83A1-F6EECF244321}">
                <p14:modId xmlns:p14="http://schemas.microsoft.com/office/powerpoint/2010/main" val="1497794247"/>
              </p:ext>
            </p:extLst>
          </p:nvPr>
        </p:nvGraphicFramePr>
        <p:xfrm>
          <a:off x="2154818" y="1380978"/>
          <a:ext cx="7882363" cy="5026212"/>
        </p:xfrm>
        <a:graphic>
          <a:graphicData uri="http://schemas.openxmlformats.org/drawingml/2006/table">
            <a:tbl>
              <a:tblPr firstRow="1" firstCol="1">
                <a:tableStyleId>{E8034E78-7F5D-4C2E-B375-FC64B27BC917}</a:tableStyleId>
              </a:tblPr>
              <a:tblGrid>
                <a:gridCol w="1970591">
                  <a:extLst>
                    <a:ext uri="{9D8B030D-6E8A-4147-A177-3AD203B41FA5}">
                      <a16:colId xmlns:a16="http://schemas.microsoft.com/office/drawing/2014/main" val="20000"/>
                    </a:ext>
                  </a:extLst>
                </a:gridCol>
                <a:gridCol w="2428513">
                  <a:extLst>
                    <a:ext uri="{9D8B030D-6E8A-4147-A177-3AD203B41FA5}">
                      <a16:colId xmlns:a16="http://schemas.microsoft.com/office/drawing/2014/main" val="20001"/>
                    </a:ext>
                  </a:extLst>
                </a:gridCol>
                <a:gridCol w="1512668">
                  <a:extLst>
                    <a:ext uri="{9D8B030D-6E8A-4147-A177-3AD203B41FA5}">
                      <a16:colId xmlns:a16="http://schemas.microsoft.com/office/drawing/2014/main" val="20002"/>
                    </a:ext>
                  </a:extLst>
                </a:gridCol>
                <a:gridCol w="1970591">
                  <a:extLst>
                    <a:ext uri="{9D8B030D-6E8A-4147-A177-3AD203B41FA5}">
                      <a16:colId xmlns:a16="http://schemas.microsoft.com/office/drawing/2014/main" val="20003"/>
                    </a:ext>
                  </a:extLst>
                </a:gridCol>
              </a:tblGrid>
              <a:tr h="928370">
                <a:tc>
                  <a:txBody>
                    <a:bodyPr/>
                    <a:lstStyle/>
                    <a:p>
                      <a:pPr algn="ctr">
                        <a:defRPr sz="1800" b="0">
                          <a:solidFill>
                            <a:srgbClr val="000000"/>
                          </a:solidFill>
                        </a:defRPr>
                      </a:pPr>
                      <a:r>
                        <a:rPr sz="1600" b="1" dirty="0">
                          <a:sym typeface="Helvetica Neue"/>
                        </a:rPr>
                        <a:t>Value</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pPr algn="ctr">
                        <a:defRPr sz="1800" b="0">
                          <a:solidFill>
                            <a:srgbClr val="000000"/>
                          </a:solidFill>
                        </a:defRPr>
                      </a:pPr>
                      <a:r>
                        <a:rPr sz="1600" b="1" dirty="0">
                          <a:sym typeface="Helvetica Neue"/>
                        </a:rPr>
                        <a:t>Statistic </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solidFill>
                      <a:schemeClr val="bg2">
                        <a:lumMod val="60000"/>
                        <a:lumOff val="40000"/>
                      </a:schemeClr>
                    </a:solidFill>
                  </a:tcPr>
                </a:tc>
                <a:tc>
                  <a:txBody>
                    <a:bodyPr/>
                    <a:lstStyle/>
                    <a:p>
                      <a:pPr algn="ctr">
                        <a:defRPr sz="1800" b="0">
                          <a:solidFill>
                            <a:srgbClr val="000000"/>
                          </a:solidFill>
                        </a:defRPr>
                      </a:pPr>
                      <a:r>
                        <a:rPr sz="1600" b="1" dirty="0">
                          <a:sym typeface="Helvetica Neue"/>
                        </a:rPr>
                        <a:t>Aggregated From</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solidFill>
                      <a:schemeClr val="bg2">
                        <a:lumMod val="60000"/>
                        <a:lumOff val="40000"/>
                      </a:schemeClr>
                    </a:solidFill>
                  </a:tcPr>
                </a:tc>
                <a:tc>
                  <a:txBody>
                    <a:bodyPr/>
                    <a:lstStyle/>
                    <a:p>
                      <a:pPr algn="ctr">
                        <a:defRPr sz="1800" b="0">
                          <a:solidFill>
                            <a:srgbClr val="000000"/>
                          </a:solidFill>
                        </a:defRPr>
                      </a:pPr>
                      <a:r>
                        <a:rPr sz="1600" b="1" dirty="0">
                          <a:sym typeface="Helvetica Neue"/>
                        </a:rPr>
                        <a:t>Number of Features</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0"/>
                  </a:ext>
                </a:extLst>
              </a:tr>
              <a:tr h="928370">
                <a:tc>
                  <a:txBody>
                    <a:bodyPr/>
                    <a:lstStyle/>
                    <a:p>
                      <a:pPr algn="ctr">
                        <a:defRPr sz="1800" b="0">
                          <a:solidFill>
                            <a:srgbClr val="000000"/>
                          </a:solidFill>
                        </a:defRPr>
                      </a:pPr>
                      <a:r>
                        <a:rPr sz="1600" b="1" dirty="0">
                          <a:sym typeface="Helvetica Neue"/>
                        </a:rPr>
                        <a:t>Packet Size (Incoming Packets)</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Mean
Variance</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Source IP
Source MAC</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8</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extLst>
                  <a:ext uri="{0D108BD9-81ED-4DB2-BD59-A6C34878D82A}">
                    <a16:rowId xmlns:a16="http://schemas.microsoft.com/office/drawing/2014/main" val="10001"/>
                  </a:ext>
                </a:extLst>
              </a:tr>
              <a:tr h="965200">
                <a:tc>
                  <a:txBody>
                    <a:bodyPr/>
                    <a:lstStyle/>
                    <a:p>
                      <a:pPr algn="ctr">
                        <a:defRPr sz="1800" b="0">
                          <a:solidFill>
                            <a:srgbClr val="000000"/>
                          </a:solidFill>
                        </a:defRPr>
                      </a:pPr>
                      <a:r>
                        <a:rPr sz="1600" b="1" dirty="0">
                          <a:sym typeface="Helvetica Neue"/>
                        </a:rPr>
                        <a:t>Packet Count</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Number</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Source IP
Source MAC
Channel 
Socket </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4</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extLst>
                  <a:ext uri="{0D108BD9-81ED-4DB2-BD59-A6C34878D82A}">
                    <a16:rowId xmlns:a16="http://schemas.microsoft.com/office/drawing/2014/main" val="10002"/>
                  </a:ext>
                </a:extLst>
              </a:tr>
              <a:tr h="932026">
                <a:tc>
                  <a:txBody>
                    <a:bodyPr/>
                    <a:lstStyle/>
                    <a:p>
                      <a:pPr algn="ctr">
                        <a:defRPr sz="1800" b="0">
                          <a:solidFill>
                            <a:srgbClr val="000000"/>
                          </a:solidFill>
                        </a:defRPr>
                      </a:pPr>
                      <a:r>
                        <a:rPr sz="1600" b="1" dirty="0">
                          <a:sym typeface="Helvetica Neue"/>
                        </a:rPr>
                        <a:t>Packet Jitter </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Mean
Variance 
Number</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Channel</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3</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extLst>
                  <a:ext uri="{0D108BD9-81ED-4DB2-BD59-A6C34878D82A}">
                    <a16:rowId xmlns:a16="http://schemas.microsoft.com/office/drawing/2014/main" val="10003"/>
                  </a:ext>
                </a:extLst>
              </a:tr>
              <a:tr h="1211286">
                <a:tc>
                  <a:txBody>
                    <a:bodyPr/>
                    <a:lstStyle/>
                    <a:p>
                      <a:pPr algn="ctr">
                        <a:defRPr sz="1800" b="0">
                          <a:solidFill>
                            <a:srgbClr val="000000"/>
                          </a:solidFill>
                        </a:defRPr>
                      </a:pPr>
                      <a:r>
                        <a:rPr sz="1600" b="1" dirty="0">
                          <a:sym typeface="Helvetica Neue"/>
                        </a:rPr>
                        <a:t>Packet Size (Incoming and Outgoing Packets)</a:t>
                      </a:r>
                      <a:endParaRPr sz="1600" b="1"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Magnitude
Radius 
Covariance 
Correlation Coefficient </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a:sym typeface="Helvetica Neue"/>
                        </a:rPr>
                        <a:t>Channel
Socket</a:t>
                      </a:r>
                      <a:endParaRPr sz="160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tc>
                  <a:txBody>
                    <a:bodyPr/>
                    <a:lstStyle/>
                    <a:p>
                      <a:pPr algn="ctr">
                        <a:defRPr sz="1800">
                          <a:solidFill>
                            <a:srgbClr val="000000"/>
                          </a:solidFill>
                        </a:defRPr>
                      </a:pPr>
                      <a:r>
                        <a:rPr sz="1600" dirty="0">
                          <a:sym typeface="Helvetica Neue"/>
                        </a:rPr>
                        <a:t>8</a:t>
                      </a:r>
                      <a:endParaRPr sz="1600" dirty="0">
                        <a:solidFill>
                          <a:schemeClr val="tx1"/>
                        </a:solidFill>
                        <a:sym typeface="Helvetica Neue"/>
                      </a:endParaRPr>
                    </a:p>
                  </a:txBody>
                  <a:tcPr marL="25400" marR="25400" marT="25400" marB="25400" anchor="ctr" horzOverflow="overflow">
                    <a:lnL w="12700" cap="flat" cmpd="sng" algn="ctr">
                      <a:solidFill>
                        <a:schemeClr val="bg1">
                          <a:lumMod val="95000"/>
                          <a:lumOff val="5000"/>
                        </a:schemeClr>
                      </a:solidFill>
                      <a:prstDash val="solid"/>
                      <a:round/>
                      <a:headEnd type="none" w="med" len="med"/>
                      <a:tailEnd type="none" w="med" len="med"/>
                    </a:lnL>
                    <a:lnR w="12700" cap="flat" cmpd="sng" algn="ctr">
                      <a:solidFill>
                        <a:schemeClr val="bg1">
                          <a:lumMod val="95000"/>
                          <a:lumOff val="5000"/>
                        </a:schemeClr>
                      </a:solidFill>
                      <a:prstDash val="solid"/>
                      <a:round/>
                      <a:headEnd type="none" w="med" len="med"/>
                      <a:tailEnd type="none" w="med" len="med"/>
                    </a:lnR>
                    <a:lnT w="12700" cap="flat" cmpd="sng" algn="ctr">
                      <a:solidFill>
                        <a:schemeClr val="bg1">
                          <a:lumMod val="95000"/>
                          <a:lumOff val="5000"/>
                        </a:schemeClr>
                      </a:solidFill>
                      <a:prstDash val="solid"/>
                      <a:round/>
                      <a:headEnd type="none" w="med" len="med"/>
                      <a:tailEnd type="none" w="med" len="med"/>
                    </a:lnT>
                    <a:lnB w="12700" cap="flat" cmpd="sng" algn="ctr">
                      <a:solidFill>
                        <a:schemeClr val="bg1">
                          <a:lumMod val="95000"/>
                          <a:lumOff val="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4534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4" name="Botnet prevention system (IDS)"/>
          <p:cNvSpPr txBox="1">
            <a:spLocks noGrp="1"/>
          </p:cNvSpPr>
          <p:nvPr>
            <p:ph type="title"/>
          </p:nvPr>
        </p:nvSpPr>
        <p:spPr>
          <a:xfrm>
            <a:off x="744279" y="566241"/>
            <a:ext cx="10703442" cy="923330"/>
          </a:xfrm>
          <a:prstGeom prst="rect">
            <a:avLst/>
          </a:prstGeom>
        </p:spPr>
        <p:txBody>
          <a:bodyPr wrap="square">
            <a:spAutoFit/>
          </a:bodyPr>
          <a:lstStyle>
            <a:lvl1pPr marL="1929130" indent="-1929130" defTabSz="767715">
              <a:buSzPct val="100000"/>
              <a:buAutoNum type="arabicPeriod"/>
              <a:defRPr sz="10416"/>
            </a:lvl1pPr>
          </a:lstStyle>
          <a:p>
            <a:pPr marL="12700" indent="0" algn="just">
              <a:buNone/>
            </a:pPr>
            <a:r>
              <a:rPr lang="en-US" sz="6000" b="1" dirty="0"/>
              <a:t>1. </a:t>
            </a:r>
            <a:r>
              <a:rPr lang="en-GB" sz="6000" b="1" dirty="0"/>
              <a:t>Botnet Prevention System </a:t>
            </a:r>
            <a:r>
              <a:rPr sz="6000" b="1" dirty="0"/>
              <a:t>(</a:t>
            </a:r>
            <a:r>
              <a:rPr lang="en-US" sz="6000" b="1" dirty="0"/>
              <a:t>BPS</a:t>
            </a:r>
            <a:r>
              <a:rPr sz="6000" b="1" dirty="0"/>
              <a:t>)</a:t>
            </a:r>
          </a:p>
        </p:txBody>
      </p:sp>
      <p:sp>
        <p:nvSpPr>
          <p:cNvPr id="145" name="Identify common issues of IOT…"/>
          <p:cNvSpPr txBox="1">
            <a:spLocks noGrp="1"/>
          </p:cNvSpPr>
          <p:nvPr>
            <p:ph type="body" idx="1"/>
          </p:nvPr>
        </p:nvSpPr>
        <p:spPr>
          <a:xfrm>
            <a:off x="838200" y="1690688"/>
            <a:ext cx="10515600" cy="5017132"/>
          </a:xfrm>
          <a:prstGeom prst="rect">
            <a:avLst/>
          </a:prstGeom>
        </p:spPr>
        <p:txBody>
          <a:bodyPr>
            <a:normAutofit/>
          </a:bodyPr>
          <a:lstStyle/>
          <a:p>
            <a:endParaRPr lang="en-US" sz="4000" dirty="0"/>
          </a:p>
          <a:p>
            <a:r>
              <a:rPr sz="4000" dirty="0"/>
              <a:t>Identify common issues of IOT</a:t>
            </a:r>
          </a:p>
          <a:p>
            <a:r>
              <a:rPr sz="4000" dirty="0"/>
              <a:t>Machine Learning </a:t>
            </a:r>
          </a:p>
          <a:p>
            <a:r>
              <a:rPr sz="4000" dirty="0"/>
              <a:t>Feature Extraction </a:t>
            </a:r>
          </a:p>
          <a:p>
            <a:r>
              <a:rPr sz="4000" dirty="0"/>
              <a:t>Anomaly Detection </a:t>
            </a:r>
          </a:p>
        </p:txBody>
      </p:sp>
      <p:sp>
        <p:nvSpPr>
          <p:cNvPr id="146" name="Dingbat Tick"/>
          <p:cNvSpPr/>
          <p:nvPr/>
        </p:nvSpPr>
        <p:spPr>
          <a:xfrm>
            <a:off x="7864997" y="2456843"/>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5" name="Dingbat Tick">
            <a:extLst>
              <a:ext uri="{FF2B5EF4-FFF2-40B4-BE49-F238E27FC236}">
                <a16:creationId xmlns:a16="http://schemas.microsoft.com/office/drawing/2014/main" id="{E4D712E2-D10C-5842-A511-A47CEF111119}"/>
              </a:ext>
            </a:extLst>
          </p:cNvPr>
          <p:cNvSpPr/>
          <p:nvPr/>
        </p:nvSpPr>
        <p:spPr>
          <a:xfrm>
            <a:off x="5331347" y="3231040"/>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6" name="Dingbat Tick">
            <a:extLst>
              <a:ext uri="{FF2B5EF4-FFF2-40B4-BE49-F238E27FC236}">
                <a16:creationId xmlns:a16="http://schemas.microsoft.com/office/drawing/2014/main" id="{477CD228-6AA5-4442-89E1-12C5B3DF0E38}"/>
              </a:ext>
            </a:extLst>
          </p:cNvPr>
          <p:cNvSpPr/>
          <p:nvPr/>
        </p:nvSpPr>
        <p:spPr>
          <a:xfrm>
            <a:off x="5331347" y="3828077"/>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39639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88" name="Anomaly Detection"/>
          <p:cNvSpPr txBox="1">
            <a:spLocks noGrp="1"/>
          </p:cNvSpPr>
          <p:nvPr>
            <p:ph type="title"/>
          </p:nvPr>
        </p:nvSpPr>
        <p:spPr>
          <a:xfrm>
            <a:off x="982761" y="359585"/>
            <a:ext cx="7193061" cy="923330"/>
          </a:xfrm>
          <a:prstGeom prst="rect">
            <a:avLst/>
          </a:prstGeom>
        </p:spPr>
        <p:txBody>
          <a:bodyPr wrap="square">
            <a:spAutoFit/>
          </a:bodyPr>
          <a:lstStyle/>
          <a:p>
            <a:r>
              <a:rPr sz="6000" b="1" dirty="0"/>
              <a:t>Anomaly Detection</a:t>
            </a:r>
          </a:p>
        </p:txBody>
      </p:sp>
      <p:sp>
        <p:nvSpPr>
          <p:cNvPr id="189" name="Feature Mapping…"/>
          <p:cNvSpPr txBox="1">
            <a:spLocks noGrp="1"/>
          </p:cNvSpPr>
          <p:nvPr>
            <p:ph type="body" sz="half" idx="1"/>
          </p:nvPr>
        </p:nvSpPr>
        <p:spPr>
          <a:xfrm>
            <a:off x="982760" y="1923870"/>
            <a:ext cx="5889527" cy="2708434"/>
          </a:xfrm>
          <a:prstGeom prst="rect">
            <a:avLst/>
          </a:prstGeom>
        </p:spPr>
        <p:txBody>
          <a:bodyPr anchor="ctr" anchorCtr="0">
            <a:spAutoFit/>
          </a:bodyPr>
          <a:lstStyle/>
          <a:p>
            <a:pPr marL="571500" indent="-571500" algn="l">
              <a:lnSpc>
                <a:spcPct val="100000"/>
              </a:lnSpc>
              <a:spcBef>
                <a:spcPts val="2950"/>
              </a:spcBef>
              <a:buFont typeface="Arial" panose="020B0604020202020204" pitchFamily="34" charset="0"/>
              <a:buChar char="•"/>
              <a:defRPr sz="4800"/>
            </a:pPr>
            <a:r>
              <a:rPr lang="en-GB" sz="4000" dirty="0"/>
              <a:t>Feature Mapping </a:t>
            </a:r>
          </a:p>
          <a:p>
            <a:pPr marL="571500" indent="-571500" algn="l">
              <a:lnSpc>
                <a:spcPct val="100000"/>
              </a:lnSpc>
              <a:spcBef>
                <a:spcPts val="2950"/>
              </a:spcBef>
              <a:buFont typeface="Arial" panose="020B0604020202020204" pitchFamily="34" charset="0"/>
              <a:buChar char="•"/>
              <a:defRPr sz="4800"/>
            </a:pPr>
            <a:r>
              <a:rPr lang="en-GB" sz="4000" dirty="0"/>
              <a:t>Auto-encoders </a:t>
            </a:r>
          </a:p>
          <a:p>
            <a:pPr marL="571500" indent="-571500" algn="l">
              <a:lnSpc>
                <a:spcPct val="100000"/>
              </a:lnSpc>
              <a:spcBef>
                <a:spcPts val="2950"/>
              </a:spcBef>
              <a:buFont typeface="Arial" panose="020B0604020202020204" pitchFamily="34" charset="0"/>
              <a:buChar char="•"/>
              <a:defRPr sz="4800"/>
            </a:pPr>
            <a:r>
              <a:rPr lang="en-GB" sz="4000" dirty="0"/>
              <a:t>Power Grids </a:t>
            </a:r>
          </a:p>
        </p:txBody>
      </p:sp>
      <p:pic>
        <p:nvPicPr>
          <p:cNvPr id="190" name="PinClipart.com_fraud-clipart_1568617.png" descr="PinClipart.com_fraud-clipart_1568617.png"/>
          <p:cNvPicPr>
            <a:picLocks noChangeAspect="1"/>
          </p:cNvPicPr>
          <p:nvPr/>
        </p:nvPicPr>
        <p:blipFill>
          <a:blip r:embed="rId4"/>
          <a:stretch>
            <a:fillRect/>
          </a:stretch>
        </p:blipFill>
        <p:spPr>
          <a:xfrm>
            <a:off x="6096000" y="1942984"/>
            <a:ext cx="5743379" cy="2972032"/>
          </a:xfrm>
          <a:prstGeom prst="rect">
            <a:avLst/>
          </a:prstGeom>
          <a:ln w="12700">
            <a:miter lim="400000"/>
          </a:ln>
        </p:spPr>
      </p:pic>
    </p:spTree>
    <p:extLst>
      <p:ext uri="{BB962C8B-B14F-4D97-AF65-F5344CB8AC3E}">
        <p14:creationId xmlns:p14="http://schemas.microsoft.com/office/powerpoint/2010/main" val="111379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92" name="Auto-encoder with a single compression layer"/>
          <p:cNvSpPr txBox="1">
            <a:spLocks noGrp="1"/>
          </p:cNvSpPr>
          <p:nvPr>
            <p:ph type="title"/>
          </p:nvPr>
        </p:nvSpPr>
        <p:spPr>
          <a:xfrm>
            <a:off x="245390" y="0"/>
            <a:ext cx="11701220" cy="1754326"/>
          </a:xfrm>
          <a:prstGeom prst="rect">
            <a:avLst/>
          </a:prstGeom>
        </p:spPr>
        <p:txBody>
          <a:bodyPr>
            <a:spAutoFit/>
          </a:bodyPr>
          <a:lstStyle>
            <a:lvl1pPr defTabSz="569594">
              <a:defRPr sz="7728"/>
            </a:lvl1pPr>
          </a:lstStyle>
          <a:p>
            <a:pPr algn="ctr"/>
            <a:r>
              <a:rPr sz="6000" b="1" dirty="0"/>
              <a:t>Auto-encoder with a single compression layer </a:t>
            </a:r>
          </a:p>
        </p:txBody>
      </p:sp>
      <p:pic>
        <p:nvPicPr>
          <p:cNvPr id="193" name="Auto encoder.PNG" descr="Auto encoder.PNG"/>
          <p:cNvPicPr>
            <a:picLocks noChangeAspect="1"/>
          </p:cNvPicPr>
          <p:nvPr/>
        </p:nvPicPr>
        <p:blipFill>
          <a:blip r:embed="rId4"/>
          <a:stretch>
            <a:fillRect/>
          </a:stretch>
        </p:blipFill>
        <p:spPr>
          <a:xfrm>
            <a:off x="3245862" y="2037555"/>
            <a:ext cx="5700276" cy="4209435"/>
          </a:xfrm>
          <a:prstGeom prst="rect">
            <a:avLst/>
          </a:prstGeom>
          <a:ln w="12700">
            <a:miter lim="400000"/>
          </a:ln>
        </p:spPr>
      </p:pic>
    </p:spTree>
    <p:extLst>
      <p:ext uri="{BB962C8B-B14F-4D97-AF65-F5344CB8AC3E}">
        <p14:creationId xmlns:p14="http://schemas.microsoft.com/office/powerpoint/2010/main" val="134732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DB9CBC-AB9A-E941-81CF-9EEC87A737D0}"/>
              </a:ext>
            </a:extLst>
          </p:cNvPr>
          <p:cNvPicPr>
            <a:picLocks noChangeAspect="1"/>
          </p:cNvPicPr>
          <p:nvPr/>
        </p:nvPicPr>
        <p:blipFill>
          <a:blip r:embed="rId2"/>
          <a:stretch>
            <a:fillRect/>
          </a:stretch>
        </p:blipFill>
        <p:spPr>
          <a:xfrm>
            <a:off x="0" y="20410"/>
            <a:ext cx="12192000" cy="6817179"/>
          </a:xfrm>
          <a:prstGeom prst="rect">
            <a:avLst/>
          </a:prstGeom>
        </p:spPr>
      </p:pic>
      <p:sp>
        <p:nvSpPr>
          <p:cNvPr id="3" name="How to mitigate botnet attacks">
            <a:extLst>
              <a:ext uri="{FF2B5EF4-FFF2-40B4-BE49-F238E27FC236}">
                <a16:creationId xmlns:a16="http://schemas.microsoft.com/office/drawing/2014/main" id="{A66D0668-EDC6-EC45-AB97-C77B38001671}"/>
              </a:ext>
            </a:extLst>
          </p:cNvPr>
          <p:cNvSpPr txBox="1"/>
          <p:nvPr/>
        </p:nvSpPr>
        <p:spPr>
          <a:xfrm>
            <a:off x="2570920" y="2971696"/>
            <a:ext cx="7050159"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8400"/>
            </a:lvl1pPr>
          </a:lstStyle>
          <a:p>
            <a:r>
              <a:rPr sz="4200" dirty="0"/>
              <a:t>How to mitigate botnet attacks </a:t>
            </a:r>
          </a:p>
        </p:txBody>
      </p:sp>
      <p:sp>
        <p:nvSpPr>
          <p:cNvPr id="4" name="Rectangle 3">
            <a:extLst>
              <a:ext uri="{FF2B5EF4-FFF2-40B4-BE49-F238E27FC236}">
                <a16:creationId xmlns:a16="http://schemas.microsoft.com/office/drawing/2014/main" id="{658442F8-CC9A-7347-A4A6-45A007CEBA74}"/>
              </a:ext>
            </a:extLst>
          </p:cNvPr>
          <p:cNvSpPr/>
          <p:nvPr/>
        </p:nvSpPr>
        <p:spPr>
          <a:xfrm>
            <a:off x="3760923" y="3924484"/>
            <a:ext cx="4670151" cy="400110"/>
          </a:xfrm>
          <a:prstGeom prst="rect">
            <a:avLst/>
          </a:prstGeom>
        </p:spPr>
        <p:txBody>
          <a:bodyPr wrap="square">
            <a:spAutoFit/>
          </a:bodyPr>
          <a:lstStyle/>
          <a:p>
            <a:pPr defTabSz="759459">
              <a:defRPr sz="4968"/>
            </a:pPr>
            <a:r>
              <a:rPr lang="en-US" sz="2000" dirty="0">
                <a:solidFill>
                  <a:schemeClr val="tx1">
                    <a:lumMod val="85000"/>
                  </a:schemeClr>
                </a:solidFill>
              </a:rPr>
              <a:t>IT17009614  - A.M </a:t>
            </a:r>
            <a:r>
              <a:rPr lang="en-US" sz="2000" dirty="0" err="1">
                <a:solidFill>
                  <a:schemeClr val="tx1">
                    <a:lumMod val="85000"/>
                  </a:schemeClr>
                </a:solidFill>
              </a:rPr>
              <a:t>Isuru</a:t>
            </a:r>
            <a:r>
              <a:rPr lang="en-US" sz="2000" dirty="0">
                <a:solidFill>
                  <a:schemeClr val="tx1">
                    <a:lumMod val="85000"/>
                  </a:schemeClr>
                </a:solidFill>
              </a:rPr>
              <a:t> </a:t>
            </a:r>
            <a:r>
              <a:rPr lang="en-US" sz="2000" dirty="0" err="1">
                <a:solidFill>
                  <a:schemeClr val="tx1">
                    <a:lumMod val="85000"/>
                  </a:schemeClr>
                </a:solidFill>
              </a:rPr>
              <a:t>Srimal</a:t>
            </a:r>
            <a:r>
              <a:rPr lang="en-US" sz="2000" dirty="0">
                <a:solidFill>
                  <a:schemeClr val="tx1">
                    <a:lumMod val="85000"/>
                  </a:schemeClr>
                </a:solidFill>
              </a:rPr>
              <a:t> </a:t>
            </a:r>
            <a:r>
              <a:rPr lang="en-US" sz="2000" dirty="0" err="1">
                <a:solidFill>
                  <a:schemeClr val="tx1">
                    <a:lumMod val="85000"/>
                  </a:schemeClr>
                </a:solidFill>
              </a:rPr>
              <a:t>Abeykoon</a:t>
            </a:r>
            <a:endParaRPr lang="en-US" sz="2000" dirty="0">
              <a:solidFill>
                <a:schemeClr val="tx1">
                  <a:lumMod val="85000"/>
                </a:schemeClr>
              </a:solidFill>
            </a:endParaRPr>
          </a:p>
        </p:txBody>
      </p:sp>
    </p:spTree>
    <p:extLst>
      <p:ext uri="{BB962C8B-B14F-4D97-AF65-F5344CB8AC3E}">
        <p14:creationId xmlns:p14="http://schemas.microsoft.com/office/powerpoint/2010/main" val="179865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4" name="Botnet prevention system (IDS)"/>
          <p:cNvSpPr txBox="1">
            <a:spLocks noGrp="1"/>
          </p:cNvSpPr>
          <p:nvPr>
            <p:ph type="title"/>
          </p:nvPr>
        </p:nvSpPr>
        <p:spPr>
          <a:xfrm>
            <a:off x="744279" y="566241"/>
            <a:ext cx="10703442" cy="923330"/>
          </a:xfrm>
          <a:prstGeom prst="rect">
            <a:avLst/>
          </a:prstGeom>
        </p:spPr>
        <p:txBody>
          <a:bodyPr wrap="square">
            <a:spAutoFit/>
          </a:bodyPr>
          <a:lstStyle>
            <a:lvl1pPr marL="1929130" indent="-1929130" defTabSz="767715">
              <a:buSzPct val="100000"/>
              <a:buAutoNum type="arabicPeriod"/>
              <a:defRPr sz="10416"/>
            </a:lvl1pPr>
          </a:lstStyle>
          <a:p>
            <a:pPr marL="12700" indent="0" algn="just">
              <a:buNone/>
            </a:pPr>
            <a:r>
              <a:rPr lang="en-US" sz="6000" b="1" dirty="0"/>
              <a:t>1. </a:t>
            </a:r>
            <a:r>
              <a:rPr lang="en-GB" sz="6000" b="1" dirty="0"/>
              <a:t>Botnet Prevention System </a:t>
            </a:r>
            <a:r>
              <a:rPr sz="6000" b="1" dirty="0"/>
              <a:t>(</a:t>
            </a:r>
            <a:r>
              <a:rPr lang="en-US" sz="6000" b="1" dirty="0"/>
              <a:t>BPS</a:t>
            </a:r>
            <a:r>
              <a:rPr sz="6000" b="1" dirty="0"/>
              <a:t>)</a:t>
            </a:r>
          </a:p>
        </p:txBody>
      </p:sp>
      <p:sp>
        <p:nvSpPr>
          <p:cNvPr id="145" name="Identify common issues of IOT…"/>
          <p:cNvSpPr txBox="1">
            <a:spLocks noGrp="1"/>
          </p:cNvSpPr>
          <p:nvPr>
            <p:ph type="body" idx="1"/>
          </p:nvPr>
        </p:nvSpPr>
        <p:spPr>
          <a:xfrm>
            <a:off x="838200" y="1690688"/>
            <a:ext cx="10515600" cy="5017132"/>
          </a:xfrm>
          <a:prstGeom prst="rect">
            <a:avLst/>
          </a:prstGeom>
        </p:spPr>
        <p:txBody>
          <a:bodyPr>
            <a:normAutofit/>
          </a:bodyPr>
          <a:lstStyle/>
          <a:p>
            <a:endParaRPr lang="en-US" sz="4000" dirty="0"/>
          </a:p>
          <a:p>
            <a:r>
              <a:rPr sz="4000" dirty="0"/>
              <a:t>Identify common issues of IOT</a:t>
            </a:r>
          </a:p>
          <a:p>
            <a:r>
              <a:rPr sz="4000" dirty="0"/>
              <a:t>Machine Learning </a:t>
            </a:r>
          </a:p>
          <a:p>
            <a:r>
              <a:rPr sz="4000" dirty="0"/>
              <a:t>Feature Extraction </a:t>
            </a:r>
          </a:p>
          <a:p>
            <a:r>
              <a:rPr sz="4000" dirty="0"/>
              <a:t>Anomaly Detection </a:t>
            </a:r>
          </a:p>
        </p:txBody>
      </p:sp>
      <p:sp>
        <p:nvSpPr>
          <p:cNvPr id="146" name="Dingbat Tick"/>
          <p:cNvSpPr/>
          <p:nvPr/>
        </p:nvSpPr>
        <p:spPr>
          <a:xfrm>
            <a:off x="7864997" y="2456843"/>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5" name="Dingbat Tick">
            <a:extLst>
              <a:ext uri="{FF2B5EF4-FFF2-40B4-BE49-F238E27FC236}">
                <a16:creationId xmlns:a16="http://schemas.microsoft.com/office/drawing/2014/main" id="{E4D712E2-D10C-5842-A511-A47CEF111119}"/>
              </a:ext>
            </a:extLst>
          </p:cNvPr>
          <p:cNvSpPr/>
          <p:nvPr/>
        </p:nvSpPr>
        <p:spPr>
          <a:xfrm>
            <a:off x="5331347" y="3231040"/>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6" name="Dingbat Tick">
            <a:extLst>
              <a:ext uri="{FF2B5EF4-FFF2-40B4-BE49-F238E27FC236}">
                <a16:creationId xmlns:a16="http://schemas.microsoft.com/office/drawing/2014/main" id="{477CD228-6AA5-4442-89E1-12C5B3DF0E38}"/>
              </a:ext>
            </a:extLst>
          </p:cNvPr>
          <p:cNvSpPr/>
          <p:nvPr/>
        </p:nvSpPr>
        <p:spPr>
          <a:xfrm>
            <a:off x="5331347" y="3828077"/>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7" name="Dingbat Tick">
            <a:extLst>
              <a:ext uri="{FF2B5EF4-FFF2-40B4-BE49-F238E27FC236}">
                <a16:creationId xmlns:a16="http://schemas.microsoft.com/office/drawing/2014/main" id="{6A6BEAF6-D20B-2D40-BFE2-77224E4F9651}"/>
              </a:ext>
            </a:extLst>
          </p:cNvPr>
          <p:cNvSpPr/>
          <p:nvPr/>
        </p:nvSpPr>
        <p:spPr>
          <a:xfrm>
            <a:off x="5539668" y="4472951"/>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32397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202" name="2.  Packet Capture Module"/>
          <p:cNvSpPr txBox="1">
            <a:spLocks noGrp="1"/>
          </p:cNvSpPr>
          <p:nvPr>
            <p:ph type="title"/>
          </p:nvPr>
        </p:nvSpPr>
        <p:spPr>
          <a:xfrm>
            <a:off x="838200" y="520075"/>
            <a:ext cx="10515600" cy="1015663"/>
          </a:xfrm>
          <a:prstGeom prst="rect">
            <a:avLst/>
          </a:prstGeom>
        </p:spPr>
        <p:txBody>
          <a:bodyPr>
            <a:spAutoFit/>
          </a:bodyPr>
          <a:lstStyle/>
          <a:p>
            <a:pPr lvl="2" algn="l"/>
            <a:r>
              <a:rPr sz="6000" b="1" dirty="0">
                <a:solidFill>
                  <a:schemeClr val="tx1"/>
                </a:solidFill>
                <a:latin typeface="+mj-lt"/>
              </a:rPr>
              <a:t>2.  Packet Capture Module</a:t>
            </a:r>
          </a:p>
        </p:txBody>
      </p:sp>
      <p:sp>
        <p:nvSpPr>
          <p:cNvPr id="203" name="Packet Capturer…"/>
          <p:cNvSpPr txBox="1">
            <a:spLocks noGrp="1"/>
          </p:cNvSpPr>
          <p:nvPr>
            <p:ph type="body" idx="1"/>
          </p:nvPr>
        </p:nvSpPr>
        <p:spPr>
          <a:xfrm>
            <a:off x="838200" y="2055813"/>
            <a:ext cx="5518903" cy="2195473"/>
          </a:xfrm>
          <a:prstGeom prst="rect">
            <a:avLst/>
          </a:prstGeom>
        </p:spPr>
        <p:txBody>
          <a:bodyPr>
            <a:spAutoFit/>
          </a:bodyPr>
          <a:lstStyle/>
          <a:p>
            <a:pPr>
              <a:lnSpc>
                <a:spcPct val="100000"/>
              </a:lnSpc>
            </a:pPr>
            <a:r>
              <a:rPr sz="4000" dirty="0"/>
              <a:t>Packet Capturer</a:t>
            </a:r>
          </a:p>
          <a:p>
            <a:pPr>
              <a:lnSpc>
                <a:spcPct val="100000"/>
              </a:lnSpc>
            </a:pPr>
            <a:r>
              <a:rPr sz="4000" dirty="0"/>
              <a:t>Packet Parser </a:t>
            </a:r>
          </a:p>
          <a:p>
            <a:pPr>
              <a:lnSpc>
                <a:spcPct val="100000"/>
              </a:lnSpc>
            </a:pPr>
            <a:r>
              <a:rPr sz="4000" dirty="0"/>
              <a:t>Feature Extraction </a:t>
            </a:r>
          </a:p>
        </p:txBody>
      </p:sp>
      <p:pic>
        <p:nvPicPr>
          <p:cNvPr id="204" name="pngwing.com.png" descr="pngwing.com.png"/>
          <p:cNvPicPr>
            <a:picLocks noChangeAspect="1"/>
          </p:cNvPicPr>
          <p:nvPr/>
        </p:nvPicPr>
        <p:blipFill>
          <a:blip r:embed="rId4"/>
          <a:stretch>
            <a:fillRect/>
          </a:stretch>
        </p:blipFill>
        <p:spPr>
          <a:xfrm>
            <a:off x="5561521" y="0"/>
            <a:ext cx="6858001" cy="6858001"/>
          </a:xfrm>
          <a:prstGeom prst="rect">
            <a:avLst/>
          </a:prstGeom>
          <a:ln w="12700">
            <a:miter lim="400000"/>
          </a:ln>
        </p:spPr>
      </p:pic>
    </p:spTree>
    <p:extLst>
      <p:ext uri="{BB962C8B-B14F-4D97-AF65-F5344CB8AC3E}">
        <p14:creationId xmlns:p14="http://schemas.microsoft.com/office/powerpoint/2010/main" val="210393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206" name="Current Achievement"/>
          <p:cNvSpPr txBox="1">
            <a:spLocks noGrp="1"/>
          </p:cNvSpPr>
          <p:nvPr>
            <p:ph type="title"/>
          </p:nvPr>
        </p:nvSpPr>
        <p:spPr>
          <a:xfrm>
            <a:off x="838200" y="367822"/>
            <a:ext cx="10515600" cy="923330"/>
          </a:xfrm>
          <a:prstGeom prst="rect">
            <a:avLst/>
          </a:prstGeom>
        </p:spPr>
        <p:txBody>
          <a:bodyPr>
            <a:spAutoFit/>
          </a:bodyPr>
          <a:lstStyle/>
          <a:p>
            <a:r>
              <a:rPr sz="6000" b="1" dirty="0"/>
              <a:t>Current Achievement </a:t>
            </a:r>
          </a:p>
        </p:txBody>
      </p:sp>
      <p:sp>
        <p:nvSpPr>
          <p:cNvPr id="207" name="Botnet prevention system (IDS)…"/>
          <p:cNvSpPr txBox="1">
            <a:spLocks noGrp="1"/>
          </p:cNvSpPr>
          <p:nvPr>
            <p:ph type="body" idx="1"/>
          </p:nvPr>
        </p:nvSpPr>
        <p:spPr>
          <a:xfrm>
            <a:off x="554821" y="1865650"/>
            <a:ext cx="10515600" cy="3118803"/>
          </a:xfrm>
          <a:prstGeom prst="rect">
            <a:avLst/>
          </a:prstGeom>
        </p:spPr>
        <p:txBody>
          <a:bodyPr>
            <a:spAutoFit/>
          </a:bodyPr>
          <a:lstStyle/>
          <a:p>
            <a:pPr marL="889000" lvl="1" indent="-444500">
              <a:buSzPct val="100000"/>
              <a:buAutoNum type="arabicPeriod"/>
            </a:pPr>
            <a:r>
              <a:rPr lang="en-GB" sz="4000" dirty="0"/>
              <a:t>Botnet Prevention System </a:t>
            </a:r>
            <a:r>
              <a:rPr sz="4000" dirty="0"/>
              <a:t>(IDS)</a:t>
            </a:r>
            <a:endParaRPr lang="en-US" sz="4000" dirty="0"/>
          </a:p>
          <a:p>
            <a:pPr marL="889000" lvl="1" indent="-444500">
              <a:buSzPct val="100000"/>
              <a:buAutoNum type="arabicPeriod"/>
            </a:pPr>
            <a:endParaRPr lang="en-US" sz="4000" dirty="0"/>
          </a:p>
          <a:p>
            <a:pPr marL="889000" lvl="1" indent="-444500">
              <a:buSzPct val="100000"/>
              <a:buAutoNum type="arabicPeriod"/>
            </a:pPr>
            <a:r>
              <a:rPr sz="4000" dirty="0"/>
              <a:t>Packet capture module</a:t>
            </a:r>
            <a:endParaRPr lang="en-US" sz="4000" dirty="0"/>
          </a:p>
          <a:p>
            <a:pPr marL="889000" lvl="1" indent="-444500">
              <a:buSzPct val="100000"/>
              <a:buAutoNum type="arabicPeriod"/>
            </a:pPr>
            <a:endParaRPr sz="4000" dirty="0"/>
          </a:p>
          <a:p>
            <a:pPr marL="889000" lvl="1" indent="-444500">
              <a:buSzPct val="100000"/>
              <a:buAutoNum type="arabicPeriod"/>
            </a:pPr>
            <a:r>
              <a:rPr sz="4000" dirty="0"/>
              <a:t>Network traffic monitor (UI)</a:t>
            </a:r>
          </a:p>
        </p:txBody>
      </p:sp>
      <p:sp>
        <p:nvSpPr>
          <p:cNvPr id="210" name="Arrow 2"/>
          <p:cNvSpPr/>
          <p:nvPr/>
        </p:nvSpPr>
        <p:spPr>
          <a:xfrm>
            <a:off x="7913521" y="4365409"/>
            <a:ext cx="491700" cy="395920"/>
          </a:xfrm>
          <a:custGeom>
            <a:avLst/>
            <a:gdLst/>
            <a:ahLst/>
            <a:cxnLst>
              <a:cxn ang="0">
                <a:pos x="wd2" y="hd2"/>
              </a:cxn>
              <a:cxn ang="5400000">
                <a:pos x="wd2" y="hd2"/>
              </a:cxn>
              <a:cxn ang="10800000">
                <a:pos x="wd2" y="hd2"/>
              </a:cxn>
              <a:cxn ang="16200000">
                <a:pos x="wd2" y="hd2"/>
              </a:cxn>
            </a:cxnLst>
            <a:rect l="0" t="0" r="r" b="b"/>
            <a:pathLst>
              <a:path w="21600" h="21600" extrusionOk="0">
                <a:moveTo>
                  <a:pt x="10749" y="0"/>
                </a:moveTo>
                <a:cubicBezTo>
                  <a:pt x="8457" y="0"/>
                  <a:pt x="6373" y="1103"/>
                  <a:pt x="4819" y="2903"/>
                </a:cubicBezTo>
                <a:lnTo>
                  <a:pt x="6744" y="6147"/>
                </a:lnTo>
                <a:cubicBezTo>
                  <a:pt x="7744" y="4819"/>
                  <a:pt x="9169" y="3989"/>
                  <a:pt x="10749" y="3989"/>
                </a:cubicBezTo>
                <a:cubicBezTo>
                  <a:pt x="13751" y="3989"/>
                  <a:pt x="16189" y="6985"/>
                  <a:pt x="16232" y="10700"/>
                </a:cubicBezTo>
                <a:lnTo>
                  <a:pt x="14265" y="10700"/>
                </a:lnTo>
                <a:lnTo>
                  <a:pt x="17933" y="16883"/>
                </a:lnTo>
                <a:lnTo>
                  <a:pt x="21600" y="10700"/>
                </a:lnTo>
                <a:lnTo>
                  <a:pt x="19444" y="10700"/>
                </a:lnTo>
                <a:cubicBezTo>
                  <a:pt x="19401" y="4782"/>
                  <a:pt x="15525" y="0"/>
                  <a:pt x="10749" y="0"/>
                </a:cubicBezTo>
                <a:close/>
                <a:moveTo>
                  <a:pt x="3667" y="4515"/>
                </a:moveTo>
                <a:lnTo>
                  <a:pt x="0" y="10700"/>
                </a:lnTo>
                <a:lnTo>
                  <a:pt x="2054" y="10700"/>
                </a:lnTo>
                <a:cubicBezTo>
                  <a:pt x="2053" y="10733"/>
                  <a:pt x="2054" y="10767"/>
                  <a:pt x="2054" y="10801"/>
                </a:cubicBezTo>
                <a:cubicBezTo>
                  <a:pt x="2054" y="16766"/>
                  <a:pt x="5946" y="21600"/>
                  <a:pt x="10749" y="21600"/>
                </a:cubicBezTo>
                <a:cubicBezTo>
                  <a:pt x="13080" y="21600"/>
                  <a:pt x="15197" y="20461"/>
                  <a:pt x="16759" y="18607"/>
                </a:cubicBezTo>
                <a:lnTo>
                  <a:pt x="14814" y="15375"/>
                </a:lnTo>
                <a:cubicBezTo>
                  <a:pt x="13811" y="16749"/>
                  <a:pt x="12360" y="17611"/>
                  <a:pt x="10749" y="17611"/>
                </a:cubicBezTo>
                <a:cubicBezTo>
                  <a:pt x="7720" y="17611"/>
                  <a:pt x="5266" y="14563"/>
                  <a:pt x="5266" y="10801"/>
                </a:cubicBezTo>
                <a:cubicBezTo>
                  <a:pt x="5266" y="10767"/>
                  <a:pt x="5265" y="10733"/>
                  <a:pt x="5266" y="10700"/>
                </a:cubicBezTo>
                <a:lnTo>
                  <a:pt x="7335" y="10700"/>
                </a:lnTo>
                <a:lnTo>
                  <a:pt x="3667" y="4515"/>
                </a:lnTo>
                <a:close/>
              </a:path>
            </a:pathLst>
          </a:custGeom>
          <a:solidFill>
            <a:srgbClr val="FF000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7" name="Dingbat Tick">
            <a:extLst>
              <a:ext uri="{FF2B5EF4-FFF2-40B4-BE49-F238E27FC236}">
                <a16:creationId xmlns:a16="http://schemas.microsoft.com/office/drawing/2014/main" id="{1964426F-1F33-A644-A785-9F4162061515}"/>
              </a:ext>
            </a:extLst>
          </p:cNvPr>
          <p:cNvSpPr/>
          <p:nvPr/>
        </p:nvSpPr>
        <p:spPr>
          <a:xfrm>
            <a:off x="8405221" y="1971872"/>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8" name="Dingbat Tick">
            <a:extLst>
              <a:ext uri="{FF2B5EF4-FFF2-40B4-BE49-F238E27FC236}">
                <a16:creationId xmlns:a16="http://schemas.microsoft.com/office/drawing/2014/main" id="{27236098-AC34-3E42-9364-A1ED308262B9}"/>
              </a:ext>
            </a:extLst>
          </p:cNvPr>
          <p:cNvSpPr/>
          <p:nvPr/>
        </p:nvSpPr>
        <p:spPr>
          <a:xfrm>
            <a:off x="6777155" y="3227091"/>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247880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212" name="Current Process"/>
          <p:cNvSpPr txBox="1">
            <a:spLocks noGrp="1"/>
          </p:cNvSpPr>
          <p:nvPr>
            <p:ph type="title"/>
          </p:nvPr>
        </p:nvSpPr>
        <p:spPr>
          <a:xfrm>
            <a:off x="398571" y="278461"/>
            <a:ext cx="5459304" cy="923330"/>
          </a:xfrm>
          <a:prstGeom prst="rect">
            <a:avLst/>
          </a:prstGeom>
        </p:spPr>
        <p:txBody>
          <a:bodyPr wrap="square">
            <a:spAutoFit/>
          </a:bodyPr>
          <a:lstStyle/>
          <a:p>
            <a:r>
              <a:rPr sz="6000" b="1" dirty="0"/>
              <a:t>Current </a:t>
            </a:r>
            <a:r>
              <a:rPr lang="en-US" sz="6000" b="1" dirty="0"/>
              <a:t>Progress</a:t>
            </a:r>
            <a:r>
              <a:rPr sz="6000" b="1" dirty="0"/>
              <a:t> </a:t>
            </a:r>
          </a:p>
        </p:txBody>
      </p:sp>
      <p:sp>
        <p:nvSpPr>
          <p:cNvPr id="213" name="Gantt chart"/>
          <p:cNvSpPr txBox="1">
            <a:spLocks noGrp="1"/>
          </p:cNvSpPr>
          <p:nvPr>
            <p:ph type="body" sz="quarter" idx="1"/>
          </p:nvPr>
        </p:nvSpPr>
        <p:spPr>
          <a:xfrm>
            <a:off x="3540124" y="5745534"/>
            <a:ext cx="5111750" cy="466281"/>
          </a:xfrm>
          <a:prstGeom prst="rect">
            <a:avLst/>
          </a:prstGeom>
        </p:spPr>
        <p:txBody>
          <a:bodyPr>
            <a:spAutoFit/>
          </a:bodyPr>
          <a:lstStyle/>
          <a:p>
            <a:r>
              <a:rPr dirty="0"/>
              <a:t>Gantt chart</a:t>
            </a:r>
          </a:p>
        </p:txBody>
      </p:sp>
      <p:pic>
        <p:nvPicPr>
          <p:cNvPr id="214" name="Grant Chart.PNG" descr="Grant Chart.PNG"/>
          <p:cNvPicPr>
            <a:picLocks noChangeAspect="1"/>
          </p:cNvPicPr>
          <p:nvPr/>
        </p:nvPicPr>
        <p:blipFill>
          <a:blip r:embed="rId4"/>
          <a:stretch>
            <a:fillRect/>
          </a:stretch>
        </p:blipFill>
        <p:spPr>
          <a:xfrm>
            <a:off x="2405716" y="1449537"/>
            <a:ext cx="7380567" cy="4281392"/>
          </a:xfrm>
          <a:prstGeom prst="rect">
            <a:avLst/>
          </a:prstGeom>
          <a:ln w="12700">
            <a:miter lim="400000"/>
          </a:ln>
        </p:spPr>
      </p:pic>
    </p:spTree>
    <p:extLst>
      <p:ext uri="{BB962C8B-B14F-4D97-AF65-F5344CB8AC3E}">
        <p14:creationId xmlns:p14="http://schemas.microsoft.com/office/powerpoint/2010/main" val="42348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DB9CBC-AB9A-E941-81CF-9EEC87A737D0}"/>
              </a:ext>
            </a:extLst>
          </p:cNvPr>
          <p:cNvPicPr>
            <a:picLocks noChangeAspect="1"/>
          </p:cNvPicPr>
          <p:nvPr/>
        </p:nvPicPr>
        <p:blipFill>
          <a:blip r:embed="rId2"/>
          <a:stretch>
            <a:fillRect/>
          </a:stretch>
        </p:blipFill>
        <p:spPr>
          <a:xfrm>
            <a:off x="0" y="20410"/>
            <a:ext cx="12192000" cy="6817179"/>
          </a:xfrm>
          <a:prstGeom prst="rect">
            <a:avLst/>
          </a:prstGeom>
        </p:spPr>
      </p:pic>
      <p:sp>
        <p:nvSpPr>
          <p:cNvPr id="3" name="How to mitigate botnet attacks">
            <a:extLst>
              <a:ext uri="{FF2B5EF4-FFF2-40B4-BE49-F238E27FC236}">
                <a16:creationId xmlns:a16="http://schemas.microsoft.com/office/drawing/2014/main" id="{52FEC8A8-9866-7C41-88A2-4AED23ED34A8}"/>
              </a:ext>
            </a:extLst>
          </p:cNvPr>
          <p:cNvSpPr txBox="1"/>
          <p:nvPr/>
        </p:nvSpPr>
        <p:spPr>
          <a:xfrm>
            <a:off x="1951885" y="2933516"/>
            <a:ext cx="8288225"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8400"/>
            </a:lvl1pPr>
          </a:lstStyle>
          <a:p>
            <a:r>
              <a:rPr lang="en-US" sz="4200" dirty="0"/>
              <a:t>Detecting and mitigating DoS Attacks</a:t>
            </a:r>
            <a:endParaRPr sz="4200" dirty="0"/>
          </a:p>
        </p:txBody>
      </p:sp>
      <p:sp>
        <p:nvSpPr>
          <p:cNvPr id="4" name="Rectangle 3">
            <a:extLst>
              <a:ext uri="{FF2B5EF4-FFF2-40B4-BE49-F238E27FC236}">
                <a16:creationId xmlns:a16="http://schemas.microsoft.com/office/drawing/2014/main" id="{5CE91FD2-0145-B04C-AEEF-DBDB9A579F51}"/>
              </a:ext>
            </a:extLst>
          </p:cNvPr>
          <p:cNvSpPr/>
          <p:nvPr/>
        </p:nvSpPr>
        <p:spPr>
          <a:xfrm>
            <a:off x="3760923" y="3924484"/>
            <a:ext cx="4670151" cy="400110"/>
          </a:xfrm>
          <a:prstGeom prst="rect">
            <a:avLst/>
          </a:prstGeom>
        </p:spPr>
        <p:txBody>
          <a:bodyPr wrap="square">
            <a:spAutoFit/>
          </a:bodyPr>
          <a:lstStyle/>
          <a:p>
            <a:pPr defTabSz="759459">
              <a:defRPr sz="4968"/>
            </a:pPr>
            <a:r>
              <a:rPr lang="en-US" sz="2000" dirty="0">
                <a:solidFill>
                  <a:schemeClr val="tx1">
                    <a:lumMod val="85000"/>
                  </a:schemeClr>
                </a:solidFill>
              </a:rPr>
              <a:t>IT17127356  - A.M.S.P.B ATAPATTU</a:t>
            </a:r>
          </a:p>
        </p:txBody>
      </p:sp>
    </p:spTree>
    <p:extLst>
      <p:ext uri="{BB962C8B-B14F-4D97-AF65-F5344CB8AC3E}">
        <p14:creationId xmlns:p14="http://schemas.microsoft.com/office/powerpoint/2010/main" val="79407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912577-1E2E-1848-BAB2-22B40D79B27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1499"/>
          <a:stretch/>
        </p:blipFill>
        <p:spPr>
          <a:xfrm>
            <a:off x="-621792" y="0"/>
            <a:ext cx="5111496" cy="685799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sp>
        <p:nvSpPr>
          <p:cNvPr id="7" name="Rectangle 6">
            <a:extLst>
              <a:ext uri="{FF2B5EF4-FFF2-40B4-BE49-F238E27FC236}">
                <a16:creationId xmlns:a16="http://schemas.microsoft.com/office/drawing/2014/main" id="{8836B3E2-4D1C-0D40-8297-0D1999FDB25B}"/>
              </a:ext>
            </a:extLst>
          </p:cNvPr>
          <p:cNvSpPr/>
          <p:nvPr/>
        </p:nvSpPr>
        <p:spPr>
          <a:xfrm>
            <a:off x="3918847" y="226926"/>
            <a:ext cx="7838666" cy="2154436"/>
          </a:xfrm>
          <a:prstGeom prst="rect">
            <a:avLst/>
          </a:prstGeom>
        </p:spPr>
        <p:txBody>
          <a:bodyPr wrap="square">
            <a:spAutoFit/>
          </a:bodyPr>
          <a:lstStyle/>
          <a:p>
            <a:pPr lvl="0"/>
            <a:r>
              <a:rPr lang="en-US" sz="2800" b="1" dirty="0"/>
              <a:t>Ensure IoT DoS and DDoS attack detection, mitigation</a:t>
            </a:r>
          </a:p>
          <a:p>
            <a:pPr lvl="0"/>
            <a:endParaRPr lang="en-US" sz="2400" b="1" dirty="0"/>
          </a:p>
          <a:p>
            <a:pPr marL="742950" lvl="1" indent="-285750">
              <a:buFont typeface="Arial" panose="020B0604020202020204" pitchFamily="34" charset="0"/>
              <a:buChar char="•"/>
            </a:pPr>
            <a:r>
              <a:rPr lang="en-US" dirty="0"/>
              <a:t>Create a way to simulate DoS attack and gather data and develop machine learning algorithm and train it using gathered information to identify DoS attack and create a way to mitigate</a:t>
            </a:r>
          </a:p>
        </p:txBody>
      </p:sp>
      <p:graphicFrame>
        <p:nvGraphicFramePr>
          <p:cNvPr id="9" name="Diagram 8">
            <a:extLst>
              <a:ext uri="{FF2B5EF4-FFF2-40B4-BE49-F238E27FC236}">
                <a16:creationId xmlns:a16="http://schemas.microsoft.com/office/drawing/2014/main" id="{C8B2E186-2AAA-7647-ACE1-04CE4C52B7B7}"/>
              </a:ext>
            </a:extLst>
          </p:cNvPr>
          <p:cNvGraphicFramePr/>
          <p:nvPr>
            <p:extLst>
              <p:ext uri="{D42A27DB-BD31-4B8C-83A1-F6EECF244321}">
                <p14:modId xmlns:p14="http://schemas.microsoft.com/office/powerpoint/2010/main" val="998486944"/>
              </p:ext>
            </p:extLst>
          </p:nvPr>
        </p:nvGraphicFramePr>
        <p:xfrm>
          <a:off x="4082553" y="5713367"/>
          <a:ext cx="4026894" cy="9177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EE9CD679-2C2D-EF47-841D-0CF82A595CF9}"/>
              </a:ext>
            </a:extLst>
          </p:cNvPr>
          <p:cNvPicPr>
            <a:picLocks noChangeAspect="1"/>
          </p:cNvPicPr>
          <p:nvPr/>
        </p:nvPicPr>
        <p:blipFill>
          <a:blip r:embed="rId9"/>
          <a:stretch>
            <a:fillRect/>
          </a:stretch>
        </p:blipFill>
        <p:spPr>
          <a:xfrm>
            <a:off x="8485374" y="5358384"/>
            <a:ext cx="3280833" cy="1321538"/>
          </a:xfrm>
          <a:prstGeom prst="rect">
            <a:avLst/>
          </a:prstGeom>
        </p:spPr>
      </p:pic>
      <p:sp>
        <p:nvSpPr>
          <p:cNvPr id="11" name="TextBox 10">
            <a:extLst>
              <a:ext uri="{FF2B5EF4-FFF2-40B4-BE49-F238E27FC236}">
                <a16:creationId xmlns:a16="http://schemas.microsoft.com/office/drawing/2014/main" id="{0937988D-2F4F-AB49-BF03-52012EF984C5}"/>
              </a:ext>
            </a:extLst>
          </p:cNvPr>
          <p:cNvSpPr txBox="1"/>
          <p:nvPr/>
        </p:nvSpPr>
        <p:spPr>
          <a:xfrm>
            <a:off x="3342423" y="3492308"/>
            <a:ext cx="7617901" cy="143896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dirty="0"/>
              <a:t>Machine learning based framework for DDoS attack detection and mitigation</a:t>
            </a:r>
          </a:p>
          <a:p>
            <a:pPr marL="1600200" lvl="3" indent="-457200">
              <a:lnSpc>
                <a:spcPct val="90000"/>
              </a:lnSpc>
              <a:spcAft>
                <a:spcPts val="600"/>
              </a:spcAft>
              <a:buFont typeface="+mj-lt"/>
              <a:buAutoNum type="arabicPeriod"/>
            </a:pPr>
            <a:r>
              <a:rPr lang="en-US" dirty="0"/>
              <a:t>Attack Detection</a:t>
            </a:r>
          </a:p>
          <a:p>
            <a:pPr marL="2057400" lvl="4" indent="-457200">
              <a:lnSpc>
                <a:spcPct val="90000"/>
              </a:lnSpc>
              <a:spcAft>
                <a:spcPts val="600"/>
              </a:spcAft>
              <a:buFont typeface="Arial" panose="020B0604020202020204" pitchFamily="34" charset="0"/>
              <a:buChar char="•"/>
            </a:pPr>
            <a:r>
              <a:rPr lang="en-US" dirty="0"/>
              <a:t>In this stage all incoming packets are scanned and checked for any malicious content</a:t>
            </a:r>
          </a:p>
          <a:p>
            <a:pPr marL="1600200" lvl="3" indent="-457200">
              <a:lnSpc>
                <a:spcPct val="90000"/>
              </a:lnSpc>
              <a:spcAft>
                <a:spcPts val="600"/>
              </a:spcAft>
              <a:buFont typeface="+mj-lt"/>
              <a:buAutoNum type="arabicPeriod"/>
            </a:pPr>
            <a:r>
              <a:rPr lang="en-US" dirty="0"/>
              <a:t>Training Data</a:t>
            </a:r>
          </a:p>
          <a:p>
            <a:pPr marL="2057400" lvl="4" indent="-457200">
              <a:lnSpc>
                <a:spcPct val="90000"/>
              </a:lnSpc>
              <a:spcAft>
                <a:spcPts val="600"/>
              </a:spcAft>
              <a:buFont typeface="Arial" panose="020B0604020202020204" pitchFamily="34" charset="0"/>
              <a:buChar char="•"/>
            </a:pPr>
            <a:r>
              <a:rPr lang="en-US" dirty="0"/>
              <a:t>If any data packet is attack suspected will be forwarded to here to train the machine learning algorithm</a:t>
            </a:r>
          </a:p>
          <a:p>
            <a:pPr marL="1600200" lvl="3" indent="-457200">
              <a:lnSpc>
                <a:spcPct val="90000"/>
              </a:lnSpc>
              <a:spcAft>
                <a:spcPts val="600"/>
              </a:spcAft>
              <a:buFont typeface="+mj-lt"/>
              <a:buAutoNum type="arabicPeriod"/>
            </a:pPr>
            <a:r>
              <a:rPr lang="en-US" dirty="0">
                <a:solidFill>
                  <a:prstClr val="white"/>
                </a:solidFill>
              </a:rPr>
              <a:t>Mitigation </a:t>
            </a:r>
          </a:p>
          <a:p>
            <a:pPr marL="2057400" lvl="4" indent="-457200">
              <a:lnSpc>
                <a:spcPct val="90000"/>
              </a:lnSpc>
              <a:spcAft>
                <a:spcPts val="600"/>
              </a:spcAft>
              <a:buFont typeface="Arial" panose="020B0604020202020204" pitchFamily="34" charset="0"/>
              <a:buChar char="•"/>
            </a:pPr>
            <a:r>
              <a:rPr lang="en-US" dirty="0">
                <a:solidFill>
                  <a:prstClr val="white"/>
                </a:solidFill>
              </a:rPr>
              <a:t>Dropping malicious network packets or forward </a:t>
            </a:r>
          </a:p>
          <a:p>
            <a:pPr marL="1600200" lvl="4">
              <a:lnSpc>
                <a:spcPct val="90000"/>
              </a:lnSpc>
              <a:spcAft>
                <a:spcPts val="600"/>
              </a:spcAft>
            </a:pPr>
            <a:endParaRPr lang="en-US" dirty="0"/>
          </a:p>
          <a:p>
            <a:pPr marL="2057400" lvl="4" indent="-4572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5517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6EC6D-4EA5-AA4F-B457-FA0A48A248EB}"/>
              </a:ext>
            </a:extLst>
          </p:cNvPr>
          <p:cNvPicPr>
            <a:picLocks noChangeAspect="1"/>
          </p:cNvPicPr>
          <p:nvPr/>
        </p:nvPicPr>
        <p:blipFill>
          <a:blip r:embed="rId2"/>
          <a:stretch>
            <a:fillRect/>
          </a:stretch>
        </p:blipFill>
        <p:spPr>
          <a:xfrm>
            <a:off x="0" y="20410"/>
            <a:ext cx="12192000" cy="6817179"/>
          </a:xfrm>
          <a:prstGeom prst="rect">
            <a:avLst/>
          </a:prstGeom>
        </p:spPr>
      </p:pic>
    </p:spTree>
    <p:extLst>
      <p:ext uri="{BB962C8B-B14F-4D97-AF65-F5344CB8AC3E}">
        <p14:creationId xmlns:p14="http://schemas.microsoft.com/office/powerpoint/2010/main" val="398897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D4000152-8E6A-6B42-BDFF-025A141DD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374925-D463-204C-896A-6237CD05477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0"/>
                    </a14:imgEffect>
                  </a14:imgLayer>
                </a14:imgProps>
              </a:ext>
            </a:extLst>
          </a:blip>
          <a:srcRect l="-4090" r="3914"/>
          <a:stretch/>
        </p:blipFill>
        <p:spPr>
          <a:xfrm>
            <a:off x="-1396314" y="10"/>
            <a:ext cx="5799350"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4" name="Freeform 5">
            <a:extLst>
              <a:ext uri="{FF2B5EF4-FFF2-40B4-BE49-F238E27FC236}">
                <a16:creationId xmlns:a16="http://schemas.microsoft.com/office/drawing/2014/main" id="{625F04D1-A350-4A43-AB6B-98A521872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2A9E97AF-8AD9-0346-8477-B59F646F1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C8506570-FCEA-B54F-8B7B-201E8A3624EA}"/>
              </a:ext>
            </a:extLst>
          </p:cNvPr>
          <p:cNvSpPr/>
          <p:nvPr/>
        </p:nvSpPr>
        <p:spPr>
          <a:xfrm>
            <a:off x="715510" y="2488876"/>
            <a:ext cx="2761782" cy="1938992"/>
          </a:xfrm>
          <a:prstGeom prst="rect">
            <a:avLst/>
          </a:prstGeom>
          <a:noFill/>
        </p:spPr>
        <p:txBody>
          <a:bodyPr wrap="none" lIns="91440" tIns="45720" rIns="91440" bIns="45720">
            <a:spAutoFit/>
          </a:bodyPr>
          <a:lstStyle/>
          <a:p>
            <a:pPr algn="ctr"/>
            <a:r>
              <a:rPr lang="en-GB" sz="4000" b="0" cap="none" spc="0" dirty="0">
                <a:ln w="0"/>
                <a:effectLst>
                  <a:glow rad="127000">
                    <a:schemeClr val="tx1">
                      <a:alpha val="19000"/>
                    </a:schemeClr>
                  </a:glow>
                  <a:outerShdw blurRad="38100" dist="19050" dir="2700000" algn="tl" rotWithShape="0">
                    <a:schemeClr val="dk1">
                      <a:alpha val="40000"/>
                    </a:schemeClr>
                  </a:outerShdw>
                </a:effectLst>
              </a:rPr>
              <a:t>Network </a:t>
            </a:r>
          </a:p>
          <a:p>
            <a:pPr algn="ctr"/>
            <a:r>
              <a:rPr lang="en-GB" sz="4000" b="0" cap="none" spc="0" dirty="0">
                <a:ln w="0"/>
                <a:effectLst>
                  <a:glow rad="127000">
                    <a:schemeClr val="tx1">
                      <a:alpha val="19000"/>
                    </a:schemeClr>
                  </a:glow>
                  <a:outerShdw blurRad="38100" dist="19050" dir="2700000" algn="tl" rotWithShape="0">
                    <a:schemeClr val="dk1">
                      <a:alpha val="40000"/>
                    </a:schemeClr>
                  </a:outerShdw>
                </a:effectLst>
              </a:rPr>
              <a:t>Architecture</a:t>
            </a:r>
          </a:p>
          <a:p>
            <a:pPr algn="ctr"/>
            <a:r>
              <a:rPr lang="en-GB" sz="4000" b="0" cap="none" spc="0" dirty="0">
                <a:ln w="0"/>
                <a:effectLst>
                  <a:glow rad="127000">
                    <a:schemeClr val="tx1">
                      <a:alpha val="19000"/>
                    </a:schemeClr>
                  </a:glow>
                  <a:outerShdw blurRad="38100" dist="19050" dir="2700000" algn="tl" rotWithShape="0">
                    <a:schemeClr val="dk1">
                      <a:alpha val="40000"/>
                    </a:schemeClr>
                  </a:outerShdw>
                </a:effectLst>
              </a:rPr>
              <a:t> Analyse</a:t>
            </a:r>
          </a:p>
        </p:txBody>
      </p:sp>
      <p:sp>
        <p:nvSpPr>
          <p:cNvPr id="7" name="Rectangle 6">
            <a:extLst>
              <a:ext uri="{FF2B5EF4-FFF2-40B4-BE49-F238E27FC236}">
                <a16:creationId xmlns:a16="http://schemas.microsoft.com/office/drawing/2014/main" id="{4CA8F2E0-28CA-424F-B7FF-7DEB3C82BAEF}"/>
              </a:ext>
            </a:extLst>
          </p:cNvPr>
          <p:cNvSpPr/>
          <p:nvPr/>
        </p:nvSpPr>
        <p:spPr>
          <a:xfrm>
            <a:off x="8897100" y="596348"/>
            <a:ext cx="2244665" cy="2017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058A4E-B398-0A4C-9EE7-EF6FB97CE97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490271" y="1154808"/>
            <a:ext cx="1212261" cy="1212261"/>
          </a:xfrm>
          <a:prstGeom prst="rect">
            <a:avLst/>
          </a:prstGeom>
        </p:spPr>
      </p:pic>
      <p:sp>
        <p:nvSpPr>
          <p:cNvPr id="9" name="Rectangle 8">
            <a:extLst>
              <a:ext uri="{FF2B5EF4-FFF2-40B4-BE49-F238E27FC236}">
                <a16:creationId xmlns:a16="http://schemas.microsoft.com/office/drawing/2014/main" id="{F599DB8C-6C39-084C-A90D-AD8CD93F0D10}"/>
              </a:ext>
            </a:extLst>
          </p:cNvPr>
          <p:cNvSpPr/>
          <p:nvPr/>
        </p:nvSpPr>
        <p:spPr>
          <a:xfrm>
            <a:off x="4403036" y="1251226"/>
            <a:ext cx="1918795" cy="707886"/>
          </a:xfrm>
          <a:prstGeom prst="rect">
            <a:avLst/>
          </a:prstGeom>
        </p:spPr>
        <p:txBody>
          <a:bodyPr wrap="none">
            <a:spAutoFit/>
          </a:bodyPr>
          <a:lstStyle/>
          <a:p>
            <a:r>
              <a:rPr lang="en-US" sz="2000" dirty="0"/>
              <a:t>IoT Architecture </a:t>
            </a:r>
          </a:p>
          <a:p>
            <a:pPr lvl="2"/>
            <a:endParaRPr lang="en-US" sz="2000" dirty="0">
              <a:solidFill>
                <a:schemeClr val="bg1"/>
              </a:solidFill>
            </a:endParaRPr>
          </a:p>
        </p:txBody>
      </p:sp>
      <p:sp>
        <p:nvSpPr>
          <p:cNvPr id="10" name="Rectangle 9">
            <a:extLst>
              <a:ext uri="{FF2B5EF4-FFF2-40B4-BE49-F238E27FC236}">
                <a16:creationId xmlns:a16="http://schemas.microsoft.com/office/drawing/2014/main" id="{97E834B9-AC89-384F-81CA-8E2DB9033F11}"/>
              </a:ext>
            </a:extLst>
          </p:cNvPr>
          <p:cNvSpPr/>
          <p:nvPr/>
        </p:nvSpPr>
        <p:spPr>
          <a:xfrm>
            <a:off x="5058357" y="1912527"/>
            <a:ext cx="6096000" cy="1200329"/>
          </a:xfrm>
          <a:prstGeom prst="rect">
            <a:avLst/>
          </a:prstGeom>
        </p:spPr>
        <p:txBody>
          <a:bodyPr>
            <a:spAutoFit/>
          </a:bodyPr>
          <a:lstStyle/>
          <a:p>
            <a:pPr marL="457200" indent="-457200">
              <a:buFont typeface="+mj-lt"/>
              <a:buAutoNum type="arabicPeriod"/>
            </a:pPr>
            <a:r>
              <a:rPr lang="en-US" dirty="0"/>
              <a:t>Networked things </a:t>
            </a:r>
          </a:p>
          <a:p>
            <a:pPr marL="457200" indent="-457200">
              <a:buFont typeface="+mj-lt"/>
              <a:buAutoNum type="arabicPeriod"/>
            </a:pPr>
            <a:r>
              <a:rPr lang="en-US" dirty="0"/>
              <a:t>Sensor data aggregation systems and analog-to-digital data conversion</a:t>
            </a:r>
          </a:p>
          <a:p>
            <a:pPr marL="457200" indent="-457200">
              <a:buFont typeface="+mj-lt"/>
              <a:buAutoNum type="arabicPeriod"/>
            </a:pPr>
            <a:r>
              <a:rPr lang="en-US" dirty="0"/>
              <a:t>Analysis, management, and storage of data</a:t>
            </a:r>
          </a:p>
        </p:txBody>
      </p:sp>
      <p:grpSp>
        <p:nvGrpSpPr>
          <p:cNvPr id="11" name="Group 10">
            <a:extLst>
              <a:ext uri="{FF2B5EF4-FFF2-40B4-BE49-F238E27FC236}">
                <a16:creationId xmlns:a16="http://schemas.microsoft.com/office/drawing/2014/main" id="{671D4E74-0F93-CB49-9E90-4F20DEF44712}"/>
              </a:ext>
            </a:extLst>
          </p:cNvPr>
          <p:cNvGrpSpPr/>
          <p:nvPr/>
        </p:nvGrpSpPr>
        <p:grpSpPr>
          <a:xfrm>
            <a:off x="6145193" y="3462126"/>
            <a:ext cx="3057475" cy="3018432"/>
            <a:chOff x="6231773" y="3897893"/>
            <a:chExt cx="2331460" cy="2418550"/>
          </a:xfrm>
        </p:grpSpPr>
        <p:pic>
          <p:nvPicPr>
            <p:cNvPr id="12" name="Picture 11">
              <a:extLst>
                <a:ext uri="{FF2B5EF4-FFF2-40B4-BE49-F238E27FC236}">
                  <a16:creationId xmlns:a16="http://schemas.microsoft.com/office/drawing/2014/main" id="{9F287D0C-2A7A-BC46-A5E9-9F5EBC11DAED}"/>
                </a:ext>
              </a:extLst>
            </p:cNvPr>
            <p:cNvPicPr>
              <a:picLocks noChangeAspect="1"/>
            </p:cNvPicPr>
            <p:nvPr/>
          </p:nvPicPr>
          <p:blipFill rotWithShape="1">
            <a:blip r:embed="rId6"/>
            <a:srcRect t="11981" r="52761"/>
            <a:stretch/>
          </p:blipFill>
          <p:spPr>
            <a:xfrm>
              <a:off x="6231773" y="3897893"/>
              <a:ext cx="2331460" cy="2418550"/>
            </a:xfrm>
            <a:prstGeom prst="rect">
              <a:avLst/>
            </a:prstGeom>
          </p:spPr>
        </p:pic>
        <p:sp>
          <p:nvSpPr>
            <p:cNvPr id="13" name="Freeform 12">
              <a:extLst>
                <a:ext uri="{FF2B5EF4-FFF2-40B4-BE49-F238E27FC236}">
                  <a16:creationId xmlns:a16="http://schemas.microsoft.com/office/drawing/2014/main" id="{4EC6F9FB-64BC-8D4D-9E37-57370B5154ED}"/>
                </a:ext>
              </a:extLst>
            </p:cNvPr>
            <p:cNvSpPr/>
            <p:nvPr/>
          </p:nvSpPr>
          <p:spPr>
            <a:xfrm>
              <a:off x="7772401" y="5869459"/>
              <a:ext cx="758725" cy="446984"/>
            </a:xfrm>
            <a:custGeom>
              <a:avLst/>
              <a:gdLst>
                <a:gd name="connsiteX0" fmla="*/ 61784 w 840259"/>
                <a:gd name="connsiteY0" fmla="*/ 0 h 469557"/>
                <a:gd name="connsiteX1" fmla="*/ 197708 w 840259"/>
                <a:gd name="connsiteY1" fmla="*/ 12357 h 469557"/>
                <a:gd name="connsiteX2" fmla="*/ 185351 w 840259"/>
                <a:gd name="connsiteY2" fmla="*/ 234779 h 469557"/>
                <a:gd name="connsiteX3" fmla="*/ 840259 w 840259"/>
                <a:gd name="connsiteY3" fmla="*/ 234779 h 469557"/>
                <a:gd name="connsiteX4" fmla="*/ 815546 w 840259"/>
                <a:gd name="connsiteY4" fmla="*/ 469557 h 469557"/>
                <a:gd name="connsiteX5" fmla="*/ 0 w 840259"/>
                <a:gd name="connsiteY5" fmla="*/ 370703 h 469557"/>
                <a:gd name="connsiteX6" fmla="*/ 61784 w 840259"/>
                <a:gd name="connsiteY6" fmla="*/ 0 h 4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259" h="469557">
                  <a:moveTo>
                    <a:pt x="61784" y="0"/>
                  </a:moveTo>
                  <a:lnTo>
                    <a:pt x="197708" y="12357"/>
                  </a:lnTo>
                  <a:lnTo>
                    <a:pt x="185351" y="234779"/>
                  </a:lnTo>
                  <a:lnTo>
                    <a:pt x="840259" y="234779"/>
                  </a:lnTo>
                  <a:lnTo>
                    <a:pt x="815546" y="469557"/>
                  </a:lnTo>
                  <a:lnTo>
                    <a:pt x="0" y="370703"/>
                  </a:lnTo>
                  <a:lnTo>
                    <a:pt x="61784"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picture containing drawing&#10;&#10;Description automatically generated">
            <a:extLst>
              <a:ext uri="{FF2B5EF4-FFF2-40B4-BE49-F238E27FC236}">
                <a16:creationId xmlns:a16="http://schemas.microsoft.com/office/drawing/2014/main" id="{601C369B-276C-6C4C-9046-C8D9591E214D}"/>
              </a:ext>
            </a:extLst>
          </p:cNvPr>
          <p:cNvPicPr>
            <a:picLocks noChangeAspect="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GlowEdges/>
                    </a14:imgEffect>
                  </a14:imgLayer>
                </a14:imgProps>
              </a:ext>
            </a:extLst>
          </a:blip>
          <a:srcRect r="75002" b="1550"/>
          <a:stretch/>
        </p:blipFill>
        <p:spPr>
          <a:xfrm>
            <a:off x="7321644" y="4577612"/>
            <a:ext cx="704570" cy="787460"/>
          </a:xfrm>
          <a:prstGeom prst="rect">
            <a:avLst/>
          </a:prstGeom>
        </p:spPr>
      </p:pic>
    </p:spTree>
    <p:extLst>
      <p:ext uri="{BB962C8B-B14F-4D97-AF65-F5344CB8AC3E}">
        <p14:creationId xmlns:p14="http://schemas.microsoft.com/office/powerpoint/2010/main" val="6906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room&#10;&#10;Description automatically generated">
            <a:extLst>
              <a:ext uri="{FF2B5EF4-FFF2-40B4-BE49-F238E27FC236}">
                <a16:creationId xmlns:a16="http://schemas.microsoft.com/office/drawing/2014/main" id="{D437460F-AD0E-B443-A10C-273C0221AA95}"/>
              </a:ext>
            </a:extLst>
          </p:cNvPr>
          <p:cNvPicPr>
            <a:picLocks noChangeAspect="1"/>
          </p:cNvPicPr>
          <p:nvPr/>
        </p:nvPicPr>
        <p:blipFill rotWithShape="1">
          <a:blip r:embed="rId2"/>
          <a:srcRect t="16611" r="9090" b="11475"/>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chine learning algorithms">
            <a:extLst>
              <a:ext uri="{FF2B5EF4-FFF2-40B4-BE49-F238E27FC236}">
                <a16:creationId xmlns:a16="http://schemas.microsoft.com/office/drawing/2014/main" id="{24A08F97-11B1-524F-BE6E-F570307E1F52}"/>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dirty="0"/>
              <a:t>Machine learning algorithms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861D8D7-7E06-C141-BDFD-209750AFC9A8}"/>
              </a:ext>
            </a:extLst>
          </p:cNvPr>
          <p:cNvSpPr/>
          <p:nvPr/>
        </p:nvSpPr>
        <p:spPr>
          <a:xfrm>
            <a:off x="1439395" y="2792604"/>
            <a:ext cx="4496455" cy="3207258"/>
          </a:xfrm>
          <a:prstGeom prst="rect">
            <a:avLst/>
          </a:prstGeom>
        </p:spPr>
        <p:txBody>
          <a:bodyPr vert="horz" lIns="91440" tIns="45720" rIns="91440" bIns="45720" rtlCol="0" anchor="t">
            <a:normAutofit/>
          </a:bodyPr>
          <a:lstStyle/>
          <a:p>
            <a:pPr marL="742950" lvl="1" indent="-228600" defTabSz="914400">
              <a:lnSpc>
                <a:spcPct val="90000"/>
              </a:lnSpc>
              <a:spcAft>
                <a:spcPts val="600"/>
              </a:spcAft>
              <a:buFont typeface="Arial" panose="020B0604020202020204" pitchFamily="34" charset="0"/>
              <a:buChar char="•"/>
            </a:pPr>
            <a:r>
              <a:rPr lang="en-US" sz="2400" dirty="0"/>
              <a:t>Logistic Regression</a:t>
            </a:r>
          </a:p>
          <a:p>
            <a:pPr marL="742950" lvl="1" indent="-228600" defTabSz="914400">
              <a:lnSpc>
                <a:spcPct val="90000"/>
              </a:lnSpc>
              <a:spcAft>
                <a:spcPts val="600"/>
              </a:spcAft>
              <a:buFont typeface="Arial" panose="020B0604020202020204" pitchFamily="34" charset="0"/>
              <a:buChar char="•"/>
            </a:pPr>
            <a:endParaRPr lang="en-US" sz="2400" dirty="0"/>
          </a:p>
          <a:p>
            <a:pPr marL="742950" lvl="1" indent="-228600" defTabSz="914400">
              <a:lnSpc>
                <a:spcPct val="90000"/>
              </a:lnSpc>
              <a:spcAft>
                <a:spcPts val="600"/>
              </a:spcAft>
              <a:buFont typeface="Arial" panose="020B0604020202020204" pitchFamily="34" charset="0"/>
              <a:buChar char="•"/>
            </a:pPr>
            <a:r>
              <a:rPr lang="en-US" sz="2400" dirty="0"/>
              <a:t>Standard Feedforward </a:t>
            </a:r>
          </a:p>
          <a:p>
            <a:pPr marL="742950" lvl="1" indent="-228600" defTabSz="914400">
              <a:lnSpc>
                <a:spcPct val="90000"/>
              </a:lnSpc>
              <a:spcAft>
                <a:spcPts val="600"/>
              </a:spcAft>
              <a:buFont typeface="Arial" panose="020B0604020202020204" pitchFamily="34" charset="0"/>
              <a:buChar char="•"/>
            </a:pPr>
            <a:endParaRPr lang="en-US" sz="2400" dirty="0"/>
          </a:p>
          <a:p>
            <a:pPr marL="742950" lvl="1" indent="-228600" defTabSz="914400">
              <a:lnSpc>
                <a:spcPct val="90000"/>
              </a:lnSpc>
              <a:spcAft>
                <a:spcPts val="600"/>
              </a:spcAft>
              <a:buFont typeface="Arial" panose="020B0604020202020204" pitchFamily="34" charset="0"/>
              <a:buChar char="•"/>
            </a:pPr>
            <a:r>
              <a:rPr lang="en-US" sz="2400" dirty="0"/>
              <a:t>Random Forest</a:t>
            </a:r>
          </a:p>
          <a:p>
            <a:pPr marL="742950" lvl="1" indent="-228600" defTabSz="914400">
              <a:lnSpc>
                <a:spcPct val="90000"/>
              </a:lnSpc>
              <a:spcAft>
                <a:spcPts val="600"/>
              </a:spcAft>
              <a:buFont typeface="Arial" panose="020B0604020202020204" pitchFamily="34" charset="0"/>
              <a:buChar char="•"/>
            </a:pPr>
            <a:endParaRPr lang="en-US" sz="2400" dirty="0"/>
          </a:p>
          <a:p>
            <a:pPr marL="742950" lvl="1" indent="-228600" defTabSz="914400">
              <a:lnSpc>
                <a:spcPct val="90000"/>
              </a:lnSpc>
              <a:spcAft>
                <a:spcPts val="600"/>
              </a:spcAft>
              <a:buFont typeface="Arial" panose="020B0604020202020204" pitchFamily="34" charset="0"/>
              <a:buChar char="•"/>
            </a:pPr>
            <a:r>
              <a:rPr lang="en-US" sz="2400" dirty="0"/>
              <a:t>Support vector machine</a:t>
            </a:r>
          </a:p>
        </p:txBody>
      </p:sp>
      <p:sp>
        <p:nvSpPr>
          <p:cNvPr id="6" name="Rectangle 5">
            <a:extLst>
              <a:ext uri="{FF2B5EF4-FFF2-40B4-BE49-F238E27FC236}">
                <a16:creationId xmlns:a16="http://schemas.microsoft.com/office/drawing/2014/main" id="{AA2BED3E-DFBB-D149-9A99-92CF11D3EE91}"/>
              </a:ext>
            </a:extLst>
          </p:cNvPr>
          <p:cNvSpPr/>
          <p:nvPr/>
        </p:nvSpPr>
        <p:spPr>
          <a:xfrm>
            <a:off x="371094" y="697424"/>
            <a:ext cx="760282" cy="463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5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ults">
            <a:extLst>
              <a:ext uri="{FF2B5EF4-FFF2-40B4-BE49-F238E27FC236}">
                <a16:creationId xmlns:a16="http://schemas.microsoft.com/office/drawing/2014/main" id="{6B1285CC-1DA6-1449-B05A-1107A74095C9}"/>
              </a:ext>
            </a:extLst>
          </p:cNvPr>
          <p:cNvSpPr txBox="1">
            <a:spLocks/>
          </p:cNvSpPr>
          <p:nvPr/>
        </p:nvSpPr>
        <p:spPr>
          <a:xfrm>
            <a:off x="5056610" y="356460"/>
            <a:ext cx="2078780" cy="821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Results</a:t>
            </a:r>
            <a:r>
              <a:rPr lang="en-US" dirty="0"/>
              <a:t> </a:t>
            </a:r>
          </a:p>
        </p:txBody>
      </p:sp>
      <p:graphicFrame>
        <p:nvGraphicFramePr>
          <p:cNvPr id="4" name="Table 3">
            <a:extLst>
              <a:ext uri="{FF2B5EF4-FFF2-40B4-BE49-F238E27FC236}">
                <a16:creationId xmlns:a16="http://schemas.microsoft.com/office/drawing/2014/main" id="{8E0F012A-75F5-BD40-8BA8-15046DD2D9DC}"/>
              </a:ext>
            </a:extLst>
          </p:cNvPr>
          <p:cNvGraphicFramePr>
            <a:graphicFrameLocks noGrp="1"/>
          </p:cNvGraphicFramePr>
          <p:nvPr>
            <p:extLst>
              <p:ext uri="{D42A27DB-BD31-4B8C-83A1-F6EECF244321}">
                <p14:modId xmlns:p14="http://schemas.microsoft.com/office/powerpoint/2010/main" val="3715786670"/>
              </p:ext>
            </p:extLst>
          </p:nvPr>
        </p:nvGraphicFramePr>
        <p:xfrm>
          <a:off x="2874283" y="1340577"/>
          <a:ext cx="6443434" cy="2415556"/>
        </p:xfrm>
        <a:graphic>
          <a:graphicData uri="http://schemas.openxmlformats.org/drawingml/2006/table">
            <a:tbl>
              <a:tblPr firstRow="1" bandRow="1">
                <a:tableStyleId>{125E5076-3810-47DD-B79F-674D7AD40C01}</a:tableStyleId>
              </a:tblPr>
              <a:tblGrid>
                <a:gridCol w="2103180">
                  <a:extLst>
                    <a:ext uri="{9D8B030D-6E8A-4147-A177-3AD203B41FA5}">
                      <a16:colId xmlns:a16="http://schemas.microsoft.com/office/drawing/2014/main" val="3210708620"/>
                    </a:ext>
                  </a:extLst>
                </a:gridCol>
                <a:gridCol w="1363426">
                  <a:extLst>
                    <a:ext uri="{9D8B030D-6E8A-4147-A177-3AD203B41FA5}">
                      <a16:colId xmlns:a16="http://schemas.microsoft.com/office/drawing/2014/main" val="3731072854"/>
                    </a:ext>
                  </a:extLst>
                </a:gridCol>
                <a:gridCol w="1465515">
                  <a:extLst>
                    <a:ext uri="{9D8B030D-6E8A-4147-A177-3AD203B41FA5}">
                      <a16:colId xmlns:a16="http://schemas.microsoft.com/office/drawing/2014/main" val="2124937780"/>
                    </a:ext>
                  </a:extLst>
                </a:gridCol>
                <a:gridCol w="1511313">
                  <a:extLst>
                    <a:ext uri="{9D8B030D-6E8A-4147-A177-3AD203B41FA5}">
                      <a16:colId xmlns:a16="http://schemas.microsoft.com/office/drawing/2014/main" val="2357404877"/>
                    </a:ext>
                  </a:extLst>
                </a:gridCol>
              </a:tblGrid>
              <a:tr h="475470">
                <a:tc>
                  <a:txBody>
                    <a:bodyPr/>
                    <a:lstStyle/>
                    <a:p>
                      <a:pPr algn="ctr"/>
                      <a:r>
                        <a:rPr lang="en-US" sz="1200" dirty="0"/>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t>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t>True Positive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200" dirty="0"/>
                        <a:t>False Positive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10644188"/>
                  </a:ext>
                </a:extLst>
              </a:tr>
              <a:tr h="475470">
                <a:tc>
                  <a:txBody>
                    <a:bodyPr/>
                    <a:lstStyle/>
                    <a:p>
                      <a:pPr algn="ctr"/>
                      <a:r>
                        <a:rPr lang="en-US" sz="1200" dirty="0"/>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91.14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93.63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5289915"/>
                  </a:ext>
                </a:extLst>
              </a:tr>
              <a:tr h="513676">
                <a:tc>
                  <a:txBody>
                    <a:bodyPr/>
                    <a:lstStyle/>
                    <a:p>
                      <a:pPr algn="ctr"/>
                      <a:r>
                        <a:rPr lang="en-US" sz="1200" dirty="0"/>
                        <a:t>Standard Feedforward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89.87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95.74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976889"/>
                  </a:ext>
                </a:extLst>
              </a:tr>
              <a:tr h="475470">
                <a:tc>
                  <a:txBody>
                    <a:bodyPr/>
                    <a:lstStyle/>
                    <a:p>
                      <a:pPr algn="ctr"/>
                      <a:r>
                        <a:rPr lang="en-US" sz="1200" dirty="0"/>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91.14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12.50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662487"/>
                  </a:ext>
                </a:extLst>
              </a:tr>
              <a:tr h="475470">
                <a:tc>
                  <a:txBody>
                    <a:bodyPr/>
                    <a:lstStyle/>
                    <a:p>
                      <a:pPr algn="ctr"/>
                      <a:r>
                        <a:rPr lang="en-US" sz="1200" dirty="0"/>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93.67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91.49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8531364"/>
                  </a:ext>
                </a:extLst>
              </a:tr>
            </a:tbl>
          </a:graphicData>
        </a:graphic>
      </p:graphicFrame>
      <p:pic>
        <p:nvPicPr>
          <p:cNvPr id="6" name="Picture 5">
            <a:extLst>
              <a:ext uri="{FF2B5EF4-FFF2-40B4-BE49-F238E27FC236}">
                <a16:creationId xmlns:a16="http://schemas.microsoft.com/office/drawing/2014/main" id="{86607F3D-30CB-A447-AC21-F47032CEEA8D}"/>
              </a:ext>
            </a:extLst>
          </p:cNvPr>
          <p:cNvPicPr>
            <a:picLocks noChangeAspect="1"/>
          </p:cNvPicPr>
          <p:nvPr/>
        </p:nvPicPr>
        <p:blipFill>
          <a:blip r:embed="rId2"/>
          <a:stretch>
            <a:fillRect/>
          </a:stretch>
        </p:blipFill>
        <p:spPr>
          <a:xfrm>
            <a:off x="4654657" y="4096572"/>
            <a:ext cx="2882685" cy="2306148"/>
          </a:xfrm>
          <a:prstGeom prst="rect">
            <a:avLst/>
          </a:prstGeom>
        </p:spPr>
      </p:pic>
    </p:spTree>
    <p:extLst>
      <p:ext uri="{BB962C8B-B14F-4D97-AF65-F5344CB8AC3E}">
        <p14:creationId xmlns:p14="http://schemas.microsoft.com/office/powerpoint/2010/main" val="167186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26" name="Introduction to the Component"/>
          <p:cNvSpPr txBox="1">
            <a:spLocks noGrp="1"/>
          </p:cNvSpPr>
          <p:nvPr>
            <p:ph type="title"/>
          </p:nvPr>
        </p:nvSpPr>
        <p:spPr>
          <a:prstGeom prst="rect">
            <a:avLst/>
          </a:prstGeom>
        </p:spPr>
        <p:txBody>
          <a:bodyPr>
            <a:normAutofit/>
          </a:bodyPr>
          <a:lstStyle/>
          <a:p>
            <a:pPr algn="just"/>
            <a:r>
              <a:rPr sz="6000" b="1" dirty="0"/>
              <a:t>Introduction to the Component</a:t>
            </a:r>
          </a:p>
        </p:txBody>
      </p:sp>
      <p:sp>
        <p:nvSpPr>
          <p:cNvPr id="127" name="Implementing proper mechanism mitigate botnet attacks and develop host-based IDS to keep botnets from taking root in the system. Therefore,…"/>
          <p:cNvSpPr txBox="1">
            <a:spLocks noGrp="1"/>
          </p:cNvSpPr>
          <p:nvPr>
            <p:ph type="body" idx="1"/>
          </p:nvPr>
        </p:nvSpPr>
        <p:spPr>
          <a:xfrm>
            <a:off x="838200" y="1825625"/>
            <a:ext cx="10515600" cy="4351338"/>
          </a:xfrm>
          <a:prstGeom prst="rect">
            <a:avLst/>
          </a:prstGeom>
        </p:spPr>
        <p:txBody>
          <a:bodyPr>
            <a:noAutofit/>
          </a:bodyPr>
          <a:lstStyle/>
          <a:p>
            <a:r>
              <a:rPr sz="3600" dirty="0"/>
              <a:t>Implementing proper mechanism mitigate botnet attacks and develop host-based IDS to keep botnets from taking root in the system. Therefore,  </a:t>
            </a:r>
            <a:endParaRPr lang="en-US" sz="3600" dirty="0"/>
          </a:p>
          <a:p>
            <a:pPr marL="444500" lvl="1" indent="0">
              <a:buSzPct val="100000"/>
              <a:buNone/>
            </a:pPr>
            <a:endParaRPr lang="en-LK" sz="3600" dirty="0"/>
          </a:p>
          <a:p>
            <a:pPr marL="889000" lvl="1" indent="-444500">
              <a:buSzPct val="100000"/>
              <a:buAutoNum type="arabicPeriod"/>
            </a:pPr>
            <a:r>
              <a:rPr lang="en-GB" sz="3600" dirty="0"/>
              <a:t>Botnet Prevention System </a:t>
            </a:r>
            <a:r>
              <a:rPr sz="3600" dirty="0"/>
              <a:t>(</a:t>
            </a:r>
            <a:r>
              <a:rPr lang="en-US" sz="3600" dirty="0"/>
              <a:t>BPS</a:t>
            </a:r>
            <a:r>
              <a:rPr sz="3600" dirty="0"/>
              <a:t>)</a:t>
            </a:r>
          </a:p>
          <a:p>
            <a:pPr marL="889000" lvl="1" indent="-444500">
              <a:buSzPct val="100000"/>
              <a:buAutoNum type="arabicPeriod"/>
            </a:pPr>
            <a:r>
              <a:rPr sz="3600" dirty="0"/>
              <a:t>Packet </a:t>
            </a:r>
            <a:r>
              <a:rPr lang="en-US" sz="3600" dirty="0"/>
              <a:t>C</a:t>
            </a:r>
            <a:r>
              <a:rPr sz="3600" dirty="0"/>
              <a:t>apture </a:t>
            </a:r>
            <a:r>
              <a:rPr lang="en-US" sz="3600" dirty="0"/>
              <a:t>M</a:t>
            </a:r>
            <a:r>
              <a:rPr sz="3600" dirty="0"/>
              <a:t>odule</a:t>
            </a:r>
          </a:p>
          <a:p>
            <a:pPr marL="889000" lvl="1" indent="-444500">
              <a:buSzPct val="100000"/>
              <a:buAutoNum type="arabicPeriod"/>
            </a:pPr>
            <a:r>
              <a:rPr sz="3600" dirty="0"/>
              <a:t>Network </a:t>
            </a:r>
            <a:r>
              <a:rPr lang="en-US" sz="3600" dirty="0"/>
              <a:t>T</a:t>
            </a:r>
            <a:r>
              <a:rPr sz="3600" dirty="0"/>
              <a:t>raffic </a:t>
            </a:r>
            <a:r>
              <a:rPr lang="en-US" sz="3600" dirty="0"/>
              <a:t>M</a:t>
            </a:r>
            <a:r>
              <a:rPr sz="3600" dirty="0"/>
              <a:t>onitor (UI)</a:t>
            </a:r>
          </a:p>
        </p:txBody>
      </p:sp>
    </p:spTree>
    <p:extLst>
      <p:ext uri="{BB962C8B-B14F-4D97-AF65-F5344CB8AC3E}">
        <p14:creationId xmlns:p14="http://schemas.microsoft.com/office/powerpoint/2010/main" val="40190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chine learning algorithms">
            <a:extLst>
              <a:ext uri="{FF2B5EF4-FFF2-40B4-BE49-F238E27FC236}">
                <a16:creationId xmlns:a16="http://schemas.microsoft.com/office/drawing/2014/main" id="{2BEA8D95-65BF-964B-9ED6-B3E1618DF220}"/>
              </a:ext>
            </a:extLst>
          </p:cNvPr>
          <p:cNvSpPr txBox="1">
            <a:spLocks/>
          </p:cNvSpPr>
          <p:nvPr/>
        </p:nvSpPr>
        <p:spPr>
          <a:xfrm>
            <a:off x="7758659" y="-830080"/>
            <a:ext cx="397764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dirty="0"/>
              <a:t>Model Development</a:t>
            </a:r>
          </a:p>
        </p:txBody>
      </p:sp>
      <p:pic>
        <p:nvPicPr>
          <p:cNvPr id="7" name="Picture 6">
            <a:extLst>
              <a:ext uri="{FF2B5EF4-FFF2-40B4-BE49-F238E27FC236}">
                <a16:creationId xmlns:a16="http://schemas.microsoft.com/office/drawing/2014/main" id="{D16405B0-A716-C643-8680-41F9E81807CE}"/>
              </a:ext>
            </a:extLst>
          </p:cNvPr>
          <p:cNvPicPr>
            <a:picLocks noChangeAspect="1"/>
          </p:cNvPicPr>
          <p:nvPr/>
        </p:nvPicPr>
        <p:blipFill rotWithShape="1">
          <a:blip r:embed="rId2"/>
          <a:srcRect t="510" b="7352"/>
          <a:stretch/>
        </p:blipFill>
        <p:spPr>
          <a:xfrm>
            <a:off x="20" y="4572000"/>
            <a:ext cx="2481068" cy="2285999"/>
          </a:xfrm>
          <a:prstGeom prst="rect">
            <a:avLst/>
          </a:prstGeom>
        </p:spPr>
      </p:pic>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8FAB248B-3928-2549-97C6-7BF2CD33279F}"/>
              </a:ext>
            </a:extLst>
          </p:cNvPr>
          <p:cNvSpPr/>
          <p:nvPr/>
        </p:nvSpPr>
        <p:spPr>
          <a:xfrm>
            <a:off x="2412570" y="2633009"/>
            <a:ext cx="8420746" cy="1938992"/>
          </a:xfrm>
          <a:prstGeom prst="rect">
            <a:avLst/>
          </a:prstGeom>
        </p:spPr>
        <p:txBody>
          <a:bodyPr wrap="square">
            <a:spAutoFit/>
          </a:bodyPr>
          <a:lstStyle/>
          <a:p>
            <a:pPr>
              <a:spcAft>
                <a:spcPts val="600"/>
              </a:spcAft>
            </a:pPr>
            <a:r>
              <a:rPr lang="en-US" sz="2400" dirty="0">
                <a:latin typeface="-apple-system"/>
              </a:rPr>
              <a:t>The whole point being to end up with a usable hardware implementation, it is </a:t>
            </a:r>
            <a:r>
              <a:rPr lang="en-US" sz="2400" b="1" dirty="0">
                <a:latin typeface="-apple-system"/>
              </a:rPr>
              <a:t>impossible</a:t>
            </a:r>
            <a:r>
              <a:rPr lang="en-US" sz="2400" dirty="0">
                <a:latin typeface="-apple-system"/>
              </a:rPr>
              <a:t> to afford </a:t>
            </a:r>
            <a:r>
              <a:rPr lang="en-US" sz="2400" b="1" dirty="0">
                <a:latin typeface="-apple-system"/>
              </a:rPr>
              <a:t>more than a few milliseconds</a:t>
            </a:r>
            <a:r>
              <a:rPr lang="en-US" sz="2400" dirty="0">
                <a:latin typeface="-apple-system"/>
              </a:rPr>
              <a:t> for each packets on a rather weak machine And take the time to benchmark the performance of other well-known algorithms.</a:t>
            </a:r>
            <a:endParaRPr lang="en-US" sz="2400" dirty="0"/>
          </a:p>
        </p:txBody>
      </p:sp>
    </p:spTree>
    <p:extLst>
      <p:ext uri="{BB962C8B-B14F-4D97-AF65-F5344CB8AC3E}">
        <p14:creationId xmlns:p14="http://schemas.microsoft.com/office/powerpoint/2010/main" val="245287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5E75F38A-0443-544E-A2F6-212DF206F02E}"/>
              </a:ext>
            </a:extLst>
          </p:cNvPr>
          <p:cNvPicPr>
            <a:picLocks noChangeAspect="1"/>
          </p:cNvPicPr>
          <p:nvPr/>
        </p:nvPicPr>
        <p:blipFill rotWithShape="1">
          <a:blip r:embed="rId2"/>
          <a:srcRect l="15758" r="36203"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sults">
            <a:extLst>
              <a:ext uri="{FF2B5EF4-FFF2-40B4-BE49-F238E27FC236}">
                <a16:creationId xmlns:a16="http://schemas.microsoft.com/office/drawing/2014/main" id="{9D42BFE0-B6EC-1F4C-9111-73BB149AA9A9}"/>
              </a:ext>
            </a:extLst>
          </p:cNvPr>
          <p:cNvSpPr txBox="1">
            <a:spLocks/>
          </p:cNvSpPr>
          <p:nvPr/>
        </p:nvSpPr>
        <p:spPr>
          <a:xfrm>
            <a:off x="371093" y="843534"/>
            <a:ext cx="3844445" cy="14424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t>SVM Training Parameters</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3D70D973-6D40-064C-AC48-76724BB63FF8}"/>
              </a:ext>
            </a:extLst>
          </p:cNvPr>
          <p:cNvSpPr/>
          <p:nvPr/>
        </p:nvSpPr>
        <p:spPr>
          <a:xfrm>
            <a:off x="371093" y="2310139"/>
            <a:ext cx="3983930" cy="3785654"/>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endParaRPr lang="en-US" sz="1600" b="1" dirty="0"/>
          </a:p>
          <a:p>
            <a:pPr lvl="1" indent="-228600" defTabSz="914400">
              <a:lnSpc>
                <a:spcPct val="90000"/>
              </a:lnSpc>
              <a:spcAft>
                <a:spcPts val="600"/>
              </a:spcAft>
              <a:buFont typeface="Arial" panose="020B0604020202020204" pitchFamily="34" charset="0"/>
              <a:buChar char="•"/>
            </a:pPr>
            <a:endParaRPr lang="en-US" sz="1600" b="1" dirty="0"/>
          </a:p>
          <a:p>
            <a:pPr marL="742950" lvl="1" indent="-228600" defTabSz="914400">
              <a:lnSpc>
                <a:spcPct val="90000"/>
              </a:lnSpc>
              <a:spcAft>
                <a:spcPts val="600"/>
              </a:spcAft>
              <a:buFont typeface="Arial" panose="020B0604020202020204" pitchFamily="34" charset="0"/>
              <a:buChar char="•"/>
            </a:pPr>
            <a:r>
              <a:rPr lang="en-US" sz="1600" dirty="0"/>
              <a:t>Speed of source IP</a:t>
            </a:r>
          </a:p>
          <a:p>
            <a:pPr marL="228600" lvl="1" defTabSz="914400">
              <a:lnSpc>
                <a:spcPct val="90000"/>
              </a:lnSpc>
              <a:spcAft>
                <a:spcPts val="600"/>
              </a:spcAft>
            </a:pPr>
            <a:endParaRPr lang="en-US" sz="1600" dirty="0"/>
          </a:p>
          <a:p>
            <a:pPr marL="742950" lvl="1" indent="-228600" defTabSz="914400">
              <a:lnSpc>
                <a:spcPct val="90000"/>
              </a:lnSpc>
              <a:spcAft>
                <a:spcPts val="600"/>
              </a:spcAft>
              <a:buFont typeface="Arial" panose="020B0604020202020204" pitchFamily="34" charset="0"/>
              <a:buChar char="•"/>
            </a:pPr>
            <a:r>
              <a:rPr lang="en-US" sz="1600" dirty="0"/>
              <a:t>Standard deviation of flow packets</a:t>
            </a:r>
          </a:p>
          <a:p>
            <a:pPr marL="228600" lvl="1" defTabSz="914400">
              <a:lnSpc>
                <a:spcPct val="90000"/>
              </a:lnSpc>
              <a:spcAft>
                <a:spcPts val="600"/>
              </a:spcAft>
            </a:pPr>
            <a:endParaRPr lang="en-US" sz="1600" dirty="0"/>
          </a:p>
          <a:p>
            <a:pPr marL="742950" lvl="1" indent="-228600" defTabSz="914400">
              <a:lnSpc>
                <a:spcPct val="90000"/>
              </a:lnSpc>
              <a:spcAft>
                <a:spcPts val="600"/>
              </a:spcAft>
              <a:buFont typeface="Arial" panose="020B0604020202020204" pitchFamily="34" charset="0"/>
              <a:buChar char="•"/>
            </a:pPr>
            <a:r>
              <a:rPr lang="en-US" sz="1600" dirty="0"/>
              <a:t>Standard deviation of flow bytes</a:t>
            </a:r>
          </a:p>
          <a:p>
            <a:pPr lvl="1" indent="-228600" defTabSz="914400">
              <a:lnSpc>
                <a:spcPct val="90000"/>
              </a:lnSpc>
              <a:spcAft>
                <a:spcPts val="600"/>
              </a:spcAft>
              <a:buFont typeface="Arial" panose="020B0604020202020204" pitchFamily="34" charset="0"/>
              <a:buChar char="•"/>
            </a:pPr>
            <a:endParaRPr lang="en-US" sz="1600" dirty="0"/>
          </a:p>
          <a:p>
            <a:pPr marL="742950" lvl="1" indent="-228600" defTabSz="914400">
              <a:lnSpc>
                <a:spcPct val="90000"/>
              </a:lnSpc>
              <a:spcAft>
                <a:spcPts val="600"/>
              </a:spcAft>
              <a:buFont typeface="Arial" panose="020B0604020202020204" pitchFamily="34" charset="0"/>
              <a:buChar char="•"/>
            </a:pPr>
            <a:r>
              <a:rPr lang="en-US" sz="1600" dirty="0"/>
              <a:t>Speed of flow entries</a:t>
            </a:r>
          </a:p>
          <a:p>
            <a:pPr lvl="1" indent="-228600" defTabSz="914400">
              <a:lnSpc>
                <a:spcPct val="90000"/>
              </a:lnSpc>
              <a:spcAft>
                <a:spcPts val="600"/>
              </a:spcAft>
              <a:buFont typeface="Arial" panose="020B0604020202020204" pitchFamily="34" charset="0"/>
              <a:buChar char="•"/>
            </a:pPr>
            <a:endParaRPr lang="en-US" sz="1600" dirty="0"/>
          </a:p>
          <a:p>
            <a:pPr marL="742950" lvl="1" indent="-228600" defTabSz="914400">
              <a:lnSpc>
                <a:spcPct val="90000"/>
              </a:lnSpc>
              <a:spcAft>
                <a:spcPts val="600"/>
              </a:spcAft>
              <a:buFont typeface="Arial" panose="020B0604020202020204" pitchFamily="34" charset="0"/>
              <a:buChar char="•"/>
            </a:pPr>
            <a:r>
              <a:rPr lang="en-US" sz="1600" dirty="0"/>
              <a:t>Ratio of pair-flow entries</a:t>
            </a:r>
          </a:p>
          <a:p>
            <a:pPr indent="-228600" defTabSz="914400">
              <a:lnSpc>
                <a:spcPct val="90000"/>
              </a:lnSpc>
              <a:spcAft>
                <a:spcPts val="600"/>
              </a:spcAft>
              <a:buFont typeface="Arial" panose="020B0604020202020204" pitchFamily="34" charset="0"/>
              <a:buChar char="•"/>
            </a:pPr>
            <a:endParaRPr lang="en-US" sz="800" dirty="0"/>
          </a:p>
        </p:txBody>
      </p:sp>
      <p:sp>
        <p:nvSpPr>
          <p:cNvPr id="12" name="Rectangle 11">
            <a:extLst>
              <a:ext uri="{FF2B5EF4-FFF2-40B4-BE49-F238E27FC236}">
                <a16:creationId xmlns:a16="http://schemas.microsoft.com/office/drawing/2014/main" id="{A47EEDF0-CC67-2F41-89AE-6DED314F2944}"/>
              </a:ext>
            </a:extLst>
          </p:cNvPr>
          <p:cNvSpPr/>
          <p:nvPr/>
        </p:nvSpPr>
        <p:spPr>
          <a:xfrm>
            <a:off x="371094" y="697424"/>
            <a:ext cx="760282" cy="463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9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ults">
            <a:extLst>
              <a:ext uri="{FF2B5EF4-FFF2-40B4-BE49-F238E27FC236}">
                <a16:creationId xmlns:a16="http://schemas.microsoft.com/office/drawing/2014/main" id="{92459541-B61B-2C4C-9441-5960B4979CF5}"/>
              </a:ext>
            </a:extLst>
          </p:cNvPr>
          <p:cNvSpPr txBox="1">
            <a:spLocks/>
          </p:cNvSpPr>
          <p:nvPr/>
        </p:nvSpPr>
        <p:spPr>
          <a:xfrm>
            <a:off x="5056610" y="356460"/>
            <a:ext cx="2078780" cy="821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Results</a:t>
            </a:r>
            <a:r>
              <a:rPr lang="en-US" dirty="0"/>
              <a:t> </a:t>
            </a:r>
          </a:p>
        </p:txBody>
      </p:sp>
      <p:pic>
        <p:nvPicPr>
          <p:cNvPr id="3" name="Picture 2">
            <a:extLst>
              <a:ext uri="{FF2B5EF4-FFF2-40B4-BE49-F238E27FC236}">
                <a16:creationId xmlns:a16="http://schemas.microsoft.com/office/drawing/2014/main" id="{750D13B1-0479-9E42-880C-9C66B36A2467}"/>
              </a:ext>
            </a:extLst>
          </p:cNvPr>
          <p:cNvPicPr>
            <a:picLocks noChangeAspect="1"/>
          </p:cNvPicPr>
          <p:nvPr/>
        </p:nvPicPr>
        <p:blipFill>
          <a:blip r:embed="rId2"/>
          <a:stretch>
            <a:fillRect/>
          </a:stretch>
        </p:blipFill>
        <p:spPr>
          <a:xfrm>
            <a:off x="1223989" y="1495986"/>
            <a:ext cx="2529273" cy="1399582"/>
          </a:xfrm>
          <a:prstGeom prst="rect">
            <a:avLst/>
          </a:prstGeom>
        </p:spPr>
      </p:pic>
      <p:pic>
        <p:nvPicPr>
          <p:cNvPr id="4" name="Picture 3">
            <a:extLst>
              <a:ext uri="{FF2B5EF4-FFF2-40B4-BE49-F238E27FC236}">
                <a16:creationId xmlns:a16="http://schemas.microsoft.com/office/drawing/2014/main" id="{047A8CA0-ABC5-5148-AE5C-976B5721F66F}"/>
              </a:ext>
            </a:extLst>
          </p:cNvPr>
          <p:cNvPicPr>
            <a:picLocks noChangeAspect="1"/>
          </p:cNvPicPr>
          <p:nvPr/>
        </p:nvPicPr>
        <p:blipFill rotWithShape="1">
          <a:blip r:embed="rId3"/>
          <a:srcRect t="1240"/>
          <a:stretch/>
        </p:blipFill>
        <p:spPr>
          <a:xfrm>
            <a:off x="1223989" y="4123422"/>
            <a:ext cx="2828464" cy="1399582"/>
          </a:xfrm>
          <a:prstGeom prst="rect">
            <a:avLst/>
          </a:prstGeom>
        </p:spPr>
      </p:pic>
      <p:grpSp>
        <p:nvGrpSpPr>
          <p:cNvPr id="5" name="Group 4">
            <a:extLst>
              <a:ext uri="{FF2B5EF4-FFF2-40B4-BE49-F238E27FC236}">
                <a16:creationId xmlns:a16="http://schemas.microsoft.com/office/drawing/2014/main" id="{DD6D7055-84BA-E343-A27E-235AE9620A17}"/>
              </a:ext>
            </a:extLst>
          </p:cNvPr>
          <p:cNvGrpSpPr/>
          <p:nvPr/>
        </p:nvGrpSpPr>
        <p:grpSpPr>
          <a:xfrm>
            <a:off x="5026735" y="1495986"/>
            <a:ext cx="2529273" cy="1436680"/>
            <a:chOff x="9046513" y="4020699"/>
            <a:chExt cx="2108655" cy="1012371"/>
          </a:xfrm>
        </p:grpSpPr>
        <p:pic>
          <p:nvPicPr>
            <p:cNvPr id="6" name="Picture 5">
              <a:extLst>
                <a:ext uri="{FF2B5EF4-FFF2-40B4-BE49-F238E27FC236}">
                  <a16:creationId xmlns:a16="http://schemas.microsoft.com/office/drawing/2014/main" id="{F7969F10-815F-1845-87E9-6B5C866A0E5E}"/>
                </a:ext>
              </a:extLst>
            </p:cNvPr>
            <p:cNvPicPr>
              <a:picLocks noChangeAspect="1"/>
            </p:cNvPicPr>
            <p:nvPr/>
          </p:nvPicPr>
          <p:blipFill>
            <a:blip r:embed="rId4"/>
            <a:stretch>
              <a:fillRect/>
            </a:stretch>
          </p:blipFill>
          <p:spPr>
            <a:xfrm>
              <a:off x="9046513" y="4020699"/>
              <a:ext cx="2108655" cy="1012371"/>
            </a:xfrm>
            <a:prstGeom prst="rect">
              <a:avLst/>
            </a:prstGeom>
          </p:spPr>
        </p:pic>
        <p:sp>
          <p:nvSpPr>
            <p:cNvPr id="7" name="Rectangle 6">
              <a:extLst>
                <a:ext uri="{FF2B5EF4-FFF2-40B4-BE49-F238E27FC236}">
                  <a16:creationId xmlns:a16="http://schemas.microsoft.com/office/drawing/2014/main" id="{9FDB7E6A-BB47-6146-AB3A-13DEA39F36A7}"/>
                </a:ext>
              </a:extLst>
            </p:cNvPr>
            <p:cNvSpPr/>
            <p:nvPr/>
          </p:nvSpPr>
          <p:spPr>
            <a:xfrm>
              <a:off x="9128125" y="4546600"/>
              <a:ext cx="65774" cy="66675"/>
            </a:xfrm>
            <a:prstGeom prst="rect">
              <a:avLst/>
            </a:prstGeom>
            <a:solidFill>
              <a:srgbClr val="DFDDDE"/>
            </a:solidFill>
            <a:ln>
              <a:solidFill>
                <a:srgbClr val="DFD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005D0C42-77DA-D044-997F-20FFA3E63B18}"/>
              </a:ext>
            </a:extLst>
          </p:cNvPr>
          <p:cNvPicPr>
            <a:picLocks noChangeAspect="1"/>
          </p:cNvPicPr>
          <p:nvPr/>
        </p:nvPicPr>
        <p:blipFill>
          <a:blip r:embed="rId5"/>
          <a:stretch>
            <a:fillRect/>
          </a:stretch>
        </p:blipFill>
        <p:spPr>
          <a:xfrm>
            <a:off x="5026735" y="4123422"/>
            <a:ext cx="2529272" cy="1533060"/>
          </a:xfrm>
          <a:prstGeom prst="rect">
            <a:avLst/>
          </a:prstGeom>
        </p:spPr>
      </p:pic>
      <p:pic>
        <p:nvPicPr>
          <p:cNvPr id="10" name="Picture 9">
            <a:extLst>
              <a:ext uri="{FF2B5EF4-FFF2-40B4-BE49-F238E27FC236}">
                <a16:creationId xmlns:a16="http://schemas.microsoft.com/office/drawing/2014/main" id="{DBFA76A2-0138-2F4B-B734-8EF9E713D587}"/>
              </a:ext>
            </a:extLst>
          </p:cNvPr>
          <p:cNvPicPr>
            <a:picLocks noChangeAspect="1"/>
          </p:cNvPicPr>
          <p:nvPr/>
        </p:nvPicPr>
        <p:blipFill>
          <a:blip r:embed="rId6"/>
          <a:stretch>
            <a:fillRect/>
          </a:stretch>
        </p:blipFill>
        <p:spPr>
          <a:xfrm>
            <a:off x="8829480" y="1488285"/>
            <a:ext cx="2529273" cy="1533060"/>
          </a:xfrm>
          <a:prstGeom prst="rect">
            <a:avLst/>
          </a:prstGeom>
        </p:spPr>
      </p:pic>
      <p:sp>
        <p:nvSpPr>
          <p:cNvPr id="11" name="Rectangle 10">
            <a:extLst>
              <a:ext uri="{FF2B5EF4-FFF2-40B4-BE49-F238E27FC236}">
                <a16:creationId xmlns:a16="http://schemas.microsoft.com/office/drawing/2014/main" id="{65F9D5D8-047F-0D4F-8B40-60921B7AC769}"/>
              </a:ext>
            </a:extLst>
          </p:cNvPr>
          <p:cNvSpPr/>
          <p:nvPr/>
        </p:nvSpPr>
        <p:spPr>
          <a:xfrm>
            <a:off x="4744284" y="5798258"/>
            <a:ext cx="2703432" cy="313932"/>
          </a:xfrm>
          <a:prstGeom prst="rect">
            <a:avLst/>
          </a:prstGeom>
        </p:spPr>
        <p:txBody>
          <a:bodyPr wrap="none">
            <a:spAutoFit/>
          </a:bodyPr>
          <a:lstStyle/>
          <a:p>
            <a:pPr marL="742950" lvl="1" indent="-228600" defTabSz="914400">
              <a:lnSpc>
                <a:spcPct val="90000"/>
              </a:lnSpc>
              <a:spcAft>
                <a:spcPts val="600"/>
              </a:spcAft>
              <a:buFont typeface="Arial" panose="020B0604020202020204" pitchFamily="34" charset="0"/>
              <a:buChar char="•"/>
            </a:pPr>
            <a:r>
              <a:rPr lang="en-US" sz="1600" dirty="0"/>
              <a:t>Speed of flow entries</a:t>
            </a:r>
          </a:p>
        </p:txBody>
      </p:sp>
      <p:sp>
        <p:nvSpPr>
          <p:cNvPr id="12" name="Rectangle 11">
            <a:extLst>
              <a:ext uri="{FF2B5EF4-FFF2-40B4-BE49-F238E27FC236}">
                <a16:creationId xmlns:a16="http://schemas.microsoft.com/office/drawing/2014/main" id="{9F4BF6F3-B2F1-B641-B435-FF2099689ADE}"/>
              </a:ext>
            </a:extLst>
          </p:cNvPr>
          <p:cNvSpPr/>
          <p:nvPr/>
        </p:nvSpPr>
        <p:spPr>
          <a:xfrm>
            <a:off x="8358893" y="3272034"/>
            <a:ext cx="2999860" cy="313932"/>
          </a:xfrm>
          <a:prstGeom prst="rect">
            <a:avLst/>
          </a:prstGeom>
        </p:spPr>
        <p:txBody>
          <a:bodyPr wrap="none">
            <a:spAutoFit/>
          </a:bodyPr>
          <a:lstStyle/>
          <a:p>
            <a:pPr marL="742950" lvl="1" indent="-228600" defTabSz="914400">
              <a:lnSpc>
                <a:spcPct val="90000"/>
              </a:lnSpc>
              <a:spcAft>
                <a:spcPts val="600"/>
              </a:spcAft>
              <a:buFont typeface="Arial" panose="020B0604020202020204" pitchFamily="34" charset="0"/>
              <a:buChar char="•"/>
            </a:pPr>
            <a:r>
              <a:rPr lang="en-US" sz="1600" dirty="0"/>
              <a:t>Ratio of pair-flow entries</a:t>
            </a:r>
          </a:p>
        </p:txBody>
      </p:sp>
      <p:sp>
        <p:nvSpPr>
          <p:cNvPr id="13" name="Rectangle 12">
            <a:extLst>
              <a:ext uri="{FF2B5EF4-FFF2-40B4-BE49-F238E27FC236}">
                <a16:creationId xmlns:a16="http://schemas.microsoft.com/office/drawing/2014/main" id="{32FEBCA3-3497-1545-A7E9-B0B68A1A340A}"/>
              </a:ext>
            </a:extLst>
          </p:cNvPr>
          <p:cNvSpPr/>
          <p:nvPr/>
        </p:nvSpPr>
        <p:spPr>
          <a:xfrm>
            <a:off x="1078241" y="5798258"/>
            <a:ext cx="2472343" cy="313932"/>
          </a:xfrm>
          <a:prstGeom prst="rect">
            <a:avLst/>
          </a:prstGeom>
        </p:spPr>
        <p:txBody>
          <a:bodyPr wrap="none">
            <a:spAutoFit/>
          </a:bodyPr>
          <a:lstStyle/>
          <a:p>
            <a:pPr marL="742950" lvl="1" indent="-228600" defTabSz="914400">
              <a:lnSpc>
                <a:spcPct val="90000"/>
              </a:lnSpc>
              <a:spcAft>
                <a:spcPts val="600"/>
              </a:spcAft>
              <a:buFont typeface="Arial" panose="020B0604020202020204" pitchFamily="34" charset="0"/>
              <a:buChar char="•"/>
            </a:pPr>
            <a:r>
              <a:rPr lang="en-US" sz="1600" dirty="0"/>
              <a:t>Speed of source IP</a:t>
            </a:r>
          </a:p>
        </p:txBody>
      </p:sp>
      <p:sp>
        <p:nvSpPr>
          <p:cNvPr id="14" name="Rectangle 13">
            <a:extLst>
              <a:ext uri="{FF2B5EF4-FFF2-40B4-BE49-F238E27FC236}">
                <a16:creationId xmlns:a16="http://schemas.microsoft.com/office/drawing/2014/main" id="{F8497C30-9234-A14B-B249-DD3FE045D9FD}"/>
              </a:ext>
            </a:extLst>
          </p:cNvPr>
          <p:cNvSpPr/>
          <p:nvPr/>
        </p:nvSpPr>
        <p:spPr>
          <a:xfrm>
            <a:off x="4138474" y="3223844"/>
            <a:ext cx="3631059" cy="313932"/>
          </a:xfrm>
          <a:prstGeom prst="rect">
            <a:avLst/>
          </a:prstGeom>
        </p:spPr>
        <p:txBody>
          <a:bodyPr wrap="none">
            <a:spAutoFit/>
          </a:bodyPr>
          <a:lstStyle/>
          <a:p>
            <a:pPr marL="742950" lvl="1" indent="-228600" defTabSz="914400">
              <a:lnSpc>
                <a:spcPct val="90000"/>
              </a:lnSpc>
              <a:spcAft>
                <a:spcPts val="600"/>
              </a:spcAft>
              <a:buFont typeface="Arial" panose="020B0604020202020204" pitchFamily="34" charset="0"/>
              <a:buChar char="•"/>
            </a:pPr>
            <a:r>
              <a:rPr lang="en-US" sz="1600" dirty="0"/>
              <a:t>Standard deviation of flow bytes</a:t>
            </a:r>
          </a:p>
        </p:txBody>
      </p:sp>
      <p:sp>
        <p:nvSpPr>
          <p:cNvPr id="15" name="Rectangle 14">
            <a:extLst>
              <a:ext uri="{FF2B5EF4-FFF2-40B4-BE49-F238E27FC236}">
                <a16:creationId xmlns:a16="http://schemas.microsoft.com/office/drawing/2014/main" id="{71B6DF63-E221-DD4E-A365-46E666EB7257}"/>
              </a:ext>
            </a:extLst>
          </p:cNvPr>
          <p:cNvSpPr/>
          <p:nvPr/>
        </p:nvSpPr>
        <p:spPr>
          <a:xfrm>
            <a:off x="242564" y="3272034"/>
            <a:ext cx="3809889" cy="313932"/>
          </a:xfrm>
          <a:prstGeom prst="rect">
            <a:avLst/>
          </a:prstGeom>
        </p:spPr>
        <p:txBody>
          <a:bodyPr wrap="none">
            <a:spAutoFit/>
          </a:bodyPr>
          <a:lstStyle/>
          <a:p>
            <a:pPr marL="742950" lvl="1" indent="-228600" defTabSz="914400">
              <a:lnSpc>
                <a:spcPct val="90000"/>
              </a:lnSpc>
              <a:spcAft>
                <a:spcPts val="600"/>
              </a:spcAft>
              <a:buFont typeface="Arial" panose="020B0604020202020204" pitchFamily="34" charset="0"/>
              <a:buChar char="•"/>
            </a:pPr>
            <a:r>
              <a:rPr lang="en-US" sz="1600" dirty="0"/>
              <a:t>Standard deviation of flow packets</a:t>
            </a:r>
          </a:p>
        </p:txBody>
      </p:sp>
    </p:spTree>
    <p:extLst>
      <p:ext uri="{BB962C8B-B14F-4D97-AF65-F5344CB8AC3E}">
        <p14:creationId xmlns:p14="http://schemas.microsoft.com/office/powerpoint/2010/main" val="28632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28858F-2B32-3142-8B43-C240DD2C8D68}"/>
              </a:ext>
            </a:extLst>
          </p:cNvPr>
          <p:cNvPicPr>
            <a:picLocks noChangeAspect="1"/>
          </p:cNvPicPr>
          <p:nvPr/>
        </p:nvPicPr>
        <p:blipFill rotWithShape="1">
          <a:blip r:embed="rId2"/>
          <a:srcRect t="17146" r="9090" b="10940"/>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Machine learning algorithms">
            <a:extLst>
              <a:ext uri="{FF2B5EF4-FFF2-40B4-BE49-F238E27FC236}">
                <a16:creationId xmlns:a16="http://schemas.microsoft.com/office/drawing/2014/main" id="{C49186B3-2DA6-9B4E-BA15-7D3A7D7C0393}"/>
              </a:ext>
            </a:extLst>
          </p:cNvPr>
          <p:cNvSpPr txBox="1">
            <a:spLocks/>
          </p:cNvSpPr>
          <p:nvPr/>
        </p:nvSpPr>
        <p:spPr>
          <a:xfrm>
            <a:off x="371093" y="1258733"/>
            <a:ext cx="4200907" cy="11664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dirty="0"/>
              <a:t>Training With </a:t>
            </a:r>
            <a:br>
              <a:rPr lang="en-US" sz="3600" b="1" dirty="0"/>
            </a:br>
            <a:r>
              <a:rPr lang="en-US" sz="3600" b="1" dirty="0"/>
              <a:t>Data Set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B767AE6-DCB6-BD4A-AE5B-CE1522085EC5}"/>
              </a:ext>
            </a:extLst>
          </p:cNvPr>
          <p:cNvSpPr/>
          <p:nvPr/>
        </p:nvSpPr>
        <p:spPr>
          <a:xfrm>
            <a:off x="371093" y="2718054"/>
            <a:ext cx="5084309" cy="3444692"/>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400" dirty="0"/>
              <a:t>Incoming packets are first captured and then the required features are extracted. </a:t>
            </a:r>
          </a:p>
          <a:p>
            <a:pPr indent="-228600" defTabSz="914400">
              <a:lnSpc>
                <a:spcPct val="90000"/>
              </a:lnSpc>
              <a:spcAft>
                <a:spcPts val="600"/>
              </a:spcAft>
              <a:buFont typeface="Arial" panose="020B0604020202020204" pitchFamily="34" charset="0"/>
              <a:buChar char="•"/>
            </a:pPr>
            <a:endParaRPr lang="en-US" sz="1400" dirty="0"/>
          </a:p>
          <a:p>
            <a:pPr marL="285750" indent="-228600" defTabSz="914400">
              <a:lnSpc>
                <a:spcPct val="90000"/>
              </a:lnSpc>
              <a:spcAft>
                <a:spcPts val="600"/>
              </a:spcAft>
              <a:buFont typeface="Arial" panose="020B0604020202020204" pitchFamily="34" charset="0"/>
              <a:buChar char="•"/>
            </a:pPr>
            <a:r>
              <a:rPr lang="en-US" sz="1400" dirty="0"/>
              <a:t>The extracted features are fed into the DDoS classifier, which is an ensemble model consisting of consists ML classifiers. </a:t>
            </a:r>
          </a:p>
          <a:p>
            <a:pPr indent="-228600" defTabSz="914400">
              <a:lnSpc>
                <a:spcPct val="90000"/>
              </a:lnSpc>
              <a:spcAft>
                <a:spcPts val="600"/>
              </a:spcAft>
              <a:buFont typeface="Arial" panose="020B0604020202020204" pitchFamily="34" charset="0"/>
              <a:buChar char="•"/>
            </a:pPr>
            <a:endParaRPr lang="en-US" sz="1400" dirty="0"/>
          </a:p>
          <a:p>
            <a:pPr marL="285750" indent="-228600" defTabSz="914400">
              <a:lnSpc>
                <a:spcPct val="90000"/>
              </a:lnSpc>
              <a:spcAft>
                <a:spcPts val="600"/>
              </a:spcAft>
              <a:buFont typeface="Arial" panose="020B0604020202020204" pitchFamily="34" charset="0"/>
              <a:buChar char="•"/>
            </a:pPr>
            <a:r>
              <a:rPr lang="en-US" sz="1400" dirty="0"/>
              <a:t>If the batch of packets is classified as ‘class 1’ or ‘safe’, they are forwarded to the target server without any further processing. </a:t>
            </a:r>
          </a:p>
          <a:p>
            <a:pPr indent="-228600" defTabSz="914400">
              <a:lnSpc>
                <a:spcPct val="90000"/>
              </a:lnSpc>
              <a:spcAft>
                <a:spcPts val="600"/>
              </a:spcAft>
              <a:buFont typeface="Arial" panose="020B0604020202020204" pitchFamily="34" charset="0"/>
              <a:buChar char="•"/>
            </a:pPr>
            <a:endParaRPr lang="en-US" sz="1400" dirty="0"/>
          </a:p>
          <a:p>
            <a:pPr marL="285750" indent="-228600" defTabSz="914400">
              <a:lnSpc>
                <a:spcPct val="90000"/>
              </a:lnSpc>
              <a:spcAft>
                <a:spcPts val="600"/>
              </a:spcAft>
              <a:buFont typeface="Arial" panose="020B0604020202020204" pitchFamily="34" charset="0"/>
              <a:buChar char="•"/>
            </a:pPr>
            <a:r>
              <a:rPr lang="en-US" sz="1400" dirty="0"/>
              <a:t>The results of SVM is trained based on the parameters and figure shows the result of SVM classifier </a:t>
            </a:r>
          </a:p>
        </p:txBody>
      </p:sp>
      <p:sp>
        <p:nvSpPr>
          <p:cNvPr id="10" name="Rectangle 9">
            <a:extLst>
              <a:ext uri="{FF2B5EF4-FFF2-40B4-BE49-F238E27FC236}">
                <a16:creationId xmlns:a16="http://schemas.microsoft.com/office/drawing/2014/main" id="{53359F0F-A5BD-F045-B79A-03328C194C33}"/>
              </a:ext>
            </a:extLst>
          </p:cNvPr>
          <p:cNvSpPr/>
          <p:nvPr/>
        </p:nvSpPr>
        <p:spPr>
          <a:xfrm>
            <a:off x="371094" y="635432"/>
            <a:ext cx="760282" cy="463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29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ults">
            <a:extLst>
              <a:ext uri="{FF2B5EF4-FFF2-40B4-BE49-F238E27FC236}">
                <a16:creationId xmlns:a16="http://schemas.microsoft.com/office/drawing/2014/main" id="{BA8803E1-4C26-7F4F-9E5A-390E8AF40991}"/>
              </a:ext>
            </a:extLst>
          </p:cNvPr>
          <p:cNvSpPr txBox="1">
            <a:spLocks/>
          </p:cNvSpPr>
          <p:nvPr/>
        </p:nvSpPr>
        <p:spPr>
          <a:xfrm>
            <a:off x="5056610" y="356460"/>
            <a:ext cx="2078780" cy="821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Results</a:t>
            </a:r>
            <a:r>
              <a:rPr lang="en-US" dirty="0"/>
              <a:t> </a:t>
            </a:r>
          </a:p>
        </p:txBody>
      </p:sp>
      <p:pic>
        <p:nvPicPr>
          <p:cNvPr id="3" name="Picture 2">
            <a:extLst>
              <a:ext uri="{FF2B5EF4-FFF2-40B4-BE49-F238E27FC236}">
                <a16:creationId xmlns:a16="http://schemas.microsoft.com/office/drawing/2014/main" id="{973AC2A7-9FDB-F04D-8983-D98551D66707}"/>
              </a:ext>
            </a:extLst>
          </p:cNvPr>
          <p:cNvPicPr>
            <a:picLocks noChangeAspect="1"/>
          </p:cNvPicPr>
          <p:nvPr/>
        </p:nvPicPr>
        <p:blipFill>
          <a:blip r:embed="rId2"/>
          <a:stretch>
            <a:fillRect/>
          </a:stretch>
        </p:blipFill>
        <p:spPr>
          <a:xfrm>
            <a:off x="7076005" y="3783768"/>
            <a:ext cx="3822916" cy="2304135"/>
          </a:xfrm>
          <a:prstGeom prst="rect">
            <a:avLst/>
          </a:prstGeom>
        </p:spPr>
      </p:pic>
      <p:pic>
        <p:nvPicPr>
          <p:cNvPr id="4" name="Picture 3">
            <a:extLst>
              <a:ext uri="{FF2B5EF4-FFF2-40B4-BE49-F238E27FC236}">
                <a16:creationId xmlns:a16="http://schemas.microsoft.com/office/drawing/2014/main" id="{BB9B06DC-9925-EE41-81E8-4330C42436D4}"/>
              </a:ext>
            </a:extLst>
          </p:cNvPr>
          <p:cNvPicPr>
            <a:picLocks noChangeAspect="1"/>
          </p:cNvPicPr>
          <p:nvPr/>
        </p:nvPicPr>
        <p:blipFill>
          <a:blip r:embed="rId3"/>
          <a:stretch>
            <a:fillRect/>
          </a:stretch>
        </p:blipFill>
        <p:spPr>
          <a:xfrm>
            <a:off x="1293079" y="1214924"/>
            <a:ext cx="3994722" cy="5137688"/>
          </a:xfrm>
          <a:prstGeom prst="rect">
            <a:avLst/>
          </a:prstGeom>
        </p:spPr>
      </p:pic>
      <p:sp>
        <p:nvSpPr>
          <p:cNvPr id="5" name="Script">
            <a:extLst>
              <a:ext uri="{FF2B5EF4-FFF2-40B4-BE49-F238E27FC236}">
                <a16:creationId xmlns:a16="http://schemas.microsoft.com/office/drawing/2014/main" id="{C87ADBD3-8A88-0C47-A257-4B64725D7DF6}"/>
              </a:ext>
            </a:extLst>
          </p:cNvPr>
          <p:cNvSpPr txBox="1"/>
          <p:nvPr/>
        </p:nvSpPr>
        <p:spPr>
          <a:xfrm>
            <a:off x="3003951" y="6389665"/>
            <a:ext cx="572977"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600" dirty="0"/>
              <a:t>Script </a:t>
            </a:r>
          </a:p>
        </p:txBody>
      </p:sp>
      <p:sp>
        <p:nvSpPr>
          <p:cNvPr id="6" name="Script">
            <a:extLst>
              <a:ext uri="{FF2B5EF4-FFF2-40B4-BE49-F238E27FC236}">
                <a16:creationId xmlns:a16="http://schemas.microsoft.com/office/drawing/2014/main" id="{5A1B965B-F0C8-AD46-93CD-FC4C7248E3E3}"/>
              </a:ext>
            </a:extLst>
          </p:cNvPr>
          <p:cNvSpPr txBox="1"/>
          <p:nvPr/>
        </p:nvSpPr>
        <p:spPr>
          <a:xfrm>
            <a:off x="8611892" y="6352612"/>
            <a:ext cx="116929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sz="1600" dirty="0"/>
              <a:t>Trained Chart</a:t>
            </a:r>
            <a:endParaRPr sz="1600" dirty="0"/>
          </a:p>
        </p:txBody>
      </p:sp>
    </p:spTree>
    <p:extLst>
      <p:ext uri="{BB962C8B-B14F-4D97-AF65-F5344CB8AC3E}">
        <p14:creationId xmlns:p14="http://schemas.microsoft.com/office/powerpoint/2010/main" val="21965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sults">
            <a:extLst>
              <a:ext uri="{FF2B5EF4-FFF2-40B4-BE49-F238E27FC236}">
                <a16:creationId xmlns:a16="http://schemas.microsoft.com/office/drawing/2014/main" id="{5E0F7425-DDE7-1345-A287-B5A9B736FF49}"/>
              </a:ext>
            </a:extLst>
          </p:cNvPr>
          <p:cNvSpPr txBox="1">
            <a:spLocks/>
          </p:cNvSpPr>
          <p:nvPr/>
        </p:nvSpPr>
        <p:spPr>
          <a:xfrm>
            <a:off x="6096000" y="1010369"/>
            <a:ext cx="4646295"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t>Achievements</a:t>
            </a:r>
            <a:r>
              <a:rPr lang="en-US" sz="3400" dirty="0"/>
              <a:t> </a:t>
            </a:r>
          </a:p>
        </p:txBody>
      </p:sp>
      <p:pic>
        <p:nvPicPr>
          <p:cNvPr id="13" name="Picture 12">
            <a:extLst>
              <a:ext uri="{FF2B5EF4-FFF2-40B4-BE49-F238E27FC236}">
                <a16:creationId xmlns:a16="http://schemas.microsoft.com/office/drawing/2014/main" id="{E1C8287B-05C0-4B4B-84FC-6B4AE20B8C0A}"/>
              </a:ext>
            </a:extLst>
          </p:cNvPr>
          <p:cNvPicPr>
            <a:picLocks noChangeAspect="1"/>
          </p:cNvPicPr>
          <p:nvPr/>
        </p:nvPicPr>
        <p:blipFill rotWithShape="1">
          <a:blip r:embed="rId2"/>
          <a:srcRect l="1343" r="1130"/>
          <a:stretch/>
        </p:blipFill>
        <p:spPr>
          <a:xfrm>
            <a:off x="20" y="1728775"/>
            <a:ext cx="5002402" cy="5129224"/>
          </a:xfrm>
          <a:prstGeom prst="rect">
            <a:avLst/>
          </a:prstGeom>
        </p:spPr>
      </p:pic>
      <p:sp>
        <p:nvSpPr>
          <p:cNvPr id="28" name="Rectangle 2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BAF3C3E-D1B8-D446-80EA-6468489969A2}"/>
              </a:ext>
            </a:extLst>
          </p:cNvPr>
          <p:cNvSpPr/>
          <p:nvPr/>
        </p:nvSpPr>
        <p:spPr>
          <a:xfrm>
            <a:off x="5416254" y="2575555"/>
            <a:ext cx="4646295" cy="3492868"/>
          </a:xfrm>
          <a:prstGeom prst="rect">
            <a:avLst/>
          </a:prstGeom>
        </p:spPr>
        <p:txBody>
          <a:bodyPr vert="horz" lIns="91440" tIns="45720" rIns="91440" bIns="45720" rtlCol="0">
            <a:normAutofit fontScale="92500" lnSpcReduction="20000"/>
          </a:bodyPr>
          <a:lstStyle/>
          <a:p>
            <a:pPr marL="228600" lvl="1" indent="-228600" defTabSz="914400">
              <a:lnSpc>
                <a:spcPct val="90000"/>
              </a:lnSpc>
              <a:spcAft>
                <a:spcPts val="600"/>
              </a:spcAft>
              <a:buFont typeface="Arial" panose="020B0604020202020204" pitchFamily="34" charset="0"/>
              <a:buChar char="•"/>
            </a:pPr>
            <a:endParaRPr lang="en-US" b="1" dirty="0"/>
          </a:p>
          <a:p>
            <a:pPr marL="857250" lvl="1" indent="-228600" defTabSz="914400">
              <a:lnSpc>
                <a:spcPct val="90000"/>
              </a:lnSpc>
              <a:spcAft>
                <a:spcPts val="600"/>
              </a:spcAft>
              <a:buFont typeface="Arial" panose="020B0604020202020204" pitchFamily="34" charset="0"/>
              <a:buChar char="•"/>
            </a:pPr>
            <a:r>
              <a:rPr lang="en-US" sz="2200" dirty="0"/>
              <a:t>Network Structure Analyzing</a:t>
            </a:r>
          </a:p>
          <a:p>
            <a:pPr marL="571500" lvl="1" indent="-228600" defTabSz="914400">
              <a:lnSpc>
                <a:spcPct val="90000"/>
              </a:lnSpc>
              <a:spcAft>
                <a:spcPts val="600"/>
              </a:spcAft>
              <a:buFont typeface="Arial" panose="020B0604020202020204" pitchFamily="34" charset="0"/>
              <a:buChar char="•"/>
            </a:pPr>
            <a:endParaRPr lang="en-US" sz="2200" dirty="0"/>
          </a:p>
          <a:p>
            <a:pPr marL="857250" lvl="1" indent="-228600" defTabSz="914400">
              <a:lnSpc>
                <a:spcPct val="90000"/>
              </a:lnSpc>
              <a:spcAft>
                <a:spcPts val="600"/>
              </a:spcAft>
              <a:buFont typeface="Arial" panose="020B0604020202020204" pitchFamily="34" charset="0"/>
              <a:buChar char="•"/>
            </a:pPr>
            <a:r>
              <a:rPr lang="en-US" sz="2200" dirty="0"/>
              <a:t>Model Development </a:t>
            </a:r>
          </a:p>
          <a:p>
            <a:pPr marL="571500" lvl="1" indent="-228600" defTabSz="914400">
              <a:lnSpc>
                <a:spcPct val="90000"/>
              </a:lnSpc>
              <a:spcAft>
                <a:spcPts val="600"/>
              </a:spcAft>
              <a:buFont typeface="Arial" panose="020B0604020202020204" pitchFamily="34" charset="0"/>
              <a:buChar char="•"/>
            </a:pPr>
            <a:endParaRPr lang="en-US" sz="2200" dirty="0"/>
          </a:p>
          <a:p>
            <a:pPr marL="857250" lvl="1" indent="-228600" defTabSz="914400">
              <a:lnSpc>
                <a:spcPct val="90000"/>
              </a:lnSpc>
              <a:spcAft>
                <a:spcPts val="600"/>
              </a:spcAft>
              <a:buFont typeface="Arial" panose="020B0604020202020204" pitchFamily="34" charset="0"/>
              <a:buChar char="•"/>
            </a:pPr>
            <a:r>
              <a:rPr lang="en-US" sz="2200" dirty="0"/>
              <a:t>Conduct Algorithm Performance</a:t>
            </a:r>
          </a:p>
          <a:p>
            <a:pPr marL="571500" lvl="1" indent="-228600" defTabSz="914400">
              <a:lnSpc>
                <a:spcPct val="90000"/>
              </a:lnSpc>
              <a:spcAft>
                <a:spcPts val="600"/>
              </a:spcAft>
              <a:buFont typeface="Arial" panose="020B0604020202020204" pitchFamily="34" charset="0"/>
              <a:buChar char="•"/>
            </a:pPr>
            <a:endParaRPr lang="en-US" sz="2200" dirty="0"/>
          </a:p>
          <a:p>
            <a:pPr marL="857250" lvl="1" indent="-228600" defTabSz="914400">
              <a:lnSpc>
                <a:spcPct val="90000"/>
              </a:lnSpc>
              <a:spcAft>
                <a:spcPts val="600"/>
              </a:spcAft>
              <a:buFont typeface="Arial" panose="020B0604020202020204" pitchFamily="34" charset="0"/>
              <a:buChar char="•"/>
            </a:pPr>
            <a:r>
              <a:rPr lang="en-US" sz="2200" dirty="0"/>
              <a:t>DoS Detection System Implementation</a:t>
            </a:r>
          </a:p>
          <a:p>
            <a:pPr marL="571500" lvl="1" indent="-228600" defTabSz="914400">
              <a:lnSpc>
                <a:spcPct val="90000"/>
              </a:lnSpc>
              <a:spcAft>
                <a:spcPts val="600"/>
              </a:spcAft>
              <a:buFont typeface="Arial" panose="020B0604020202020204" pitchFamily="34" charset="0"/>
              <a:buChar char="•"/>
            </a:pPr>
            <a:endParaRPr lang="en-US" sz="2200" dirty="0"/>
          </a:p>
          <a:p>
            <a:pPr marL="857250" lvl="1" indent="-228600" defTabSz="914400">
              <a:lnSpc>
                <a:spcPct val="90000"/>
              </a:lnSpc>
              <a:spcAft>
                <a:spcPts val="600"/>
              </a:spcAft>
              <a:buFont typeface="Arial" panose="020B0604020202020204" pitchFamily="34" charset="0"/>
              <a:buChar char="•"/>
            </a:pPr>
            <a:r>
              <a:rPr lang="en-US" sz="2200" dirty="0"/>
              <a:t>Networking Monitor UI Development</a:t>
            </a:r>
          </a:p>
          <a:p>
            <a:pPr indent="-228600" defTabSz="914400">
              <a:lnSpc>
                <a:spcPct val="90000"/>
              </a:lnSpc>
              <a:spcAft>
                <a:spcPts val="600"/>
              </a:spcAft>
              <a:buFont typeface="Arial" panose="020B0604020202020204" pitchFamily="34" charset="0"/>
              <a:buChar char="•"/>
            </a:pPr>
            <a:endParaRPr lang="en-US" dirty="0"/>
          </a:p>
        </p:txBody>
      </p:sp>
      <p:sp>
        <p:nvSpPr>
          <p:cNvPr id="5" name="Dingbat Tick">
            <a:extLst>
              <a:ext uri="{FF2B5EF4-FFF2-40B4-BE49-F238E27FC236}">
                <a16:creationId xmlns:a16="http://schemas.microsoft.com/office/drawing/2014/main" id="{228B5244-8854-1D48-B7E5-B4117D1E7575}"/>
              </a:ext>
            </a:extLst>
          </p:cNvPr>
          <p:cNvSpPr/>
          <p:nvPr/>
        </p:nvSpPr>
        <p:spPr>
          <a:xfrm>
            <a:off x="9431655" y="2766943"/>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6" name="Dingbat Tick">
            <a:extLst>
              <a:ext uri="{FF2B5EF4-FFF2-40B4-BE49-F238E27FC236}">
                <a16:creationId xmlns:a16="http://schemas.microsoft.com/office/drawing/2014/main" id="{DDE32943-CCBC-864E-9578-1530D9285DED}"/>
              </a:ext>
            </a:extLst>
          </p:cNvPr>
          <p:cNvSpPr/>
          <p:nvPr/>
        </p:nvSpPr>
        <p:spPr>
          <a:xfrm>
            <a:off x="8709204" y="3397035"/>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7" name="Dingbat Tick">
            <a:extLst>
              <a:ext uri="{FF2B5EF4-FFF2-40B4-BE49-F238E27FC236}">
                <a16:creationId xmlns:a16="http://schemas.microsoft.com/office/drawing/2014/main" id="{CC81DAAA-0060-2848-BE24-450B70D0C0CE}"/>
              </a:ext>
            </a:extLst>
          </p:cNvPr>
          <p:cNvSpPr/>
          <p:nvPr/>
        </p:nvSpPr>
        <p:spPr>
          <a:xfrm>
            <a:off x="9848297" y="3960958"/>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8" name="Dingbat Tick">
            <a:extLst>
              <a:ext uri="{FF2B5EF4-FFF2-40B4-BE49-F238E27FC236}">
                <a16:creationId xmlns:a16="http://schemas.microsoft.com/office/drawing/2014/main" id="{CFC7B088-E23B-B641-9838-25D475B61922}"/>
              </a:ext>
            </a:extLst>
          </p:cNvPr>
          <p:cNvSpPr/>
          <p:nvPr/>
        </p:nvSpPr>
        <p:spPr>
          <a:xfrm>
            <a:off x="8726271" y="4681424"/>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
        <p:nvSpPr>
          <p:cNvPr id="9" name="Arrow 2">
            <a:extLst>
              <a:ext uri="{FF2B5EF4-FFF2-40B4-BE49-F238E27FC236}">
                <a16:creationId xmlns:a16="http://schemas.microsoft.com/office/drawing/2014/main" id="{7E6FC3CC-DD88-6041-AF2F-991008D25D64}"/>
              </a:ext>
            </a:extLst>
          </p:cNvPr>
          <p:cNvSpPr/>
          <p:nvPr/>
        </p:nvSpPr>
        <p:spPr>
          <a:xfrm>
            <a:off x="8726271" y="5649671"/>
            <a:ext cx="491700" cy="395920"/>
          </a:xfrm>
          <a:custGeom>
            <a:avLst/>
            <a:gdLst/>
            <a:ahLst/>
            <a:cxnLst>
              <a:cxn ang="0">
                <a:pos x="wd2" y="hd2"/>
              </a:cxn>
              <a:cxn ang="5400000">
                <a:pos x="wd2" y="hd2"/>
              </a:cxn>
              <a:cxn ang="10800000">
                <a:pos x="wd2" y="hd2"/>
              </a:cxn>
              <a:cxn ang="16200000">
                <a:pos x="wd2" y="hd2"/>
              </a:cxn>
            </a:cxnLst>
            <a:rect l="0" t="0" r="r" b="b"/>
            <a:pathLst>
              <a:path w="21600" h="21600" extrusionOk="0">
                <a:moveTo>
                  <a:pt x="10749" y="0"/>
                </a:moveTo>
                <a:cubicBezTo>
                  <a:pt x="8457" y="0"/>
                  <a:pt x="6373" y="1103"/>
                  <a:pt x="4819" y="2903"/>
                </a:cubicBezTo>
                <a:lnTo>
                  <a:pt x="6744" y="6147"/>
                </a:lnTo>
                <a:cubicBezTo>
                  <a:pt x="7744" y="4819"/>
                  <a:pt x="9169" y="3989"/>
                  <a:pt x="10749" y="3989"/>
                </a:cubicBezTo>
                <a:cubicBezTo>
                  <a:pt x="13751" y="3989"/>
                  <a:pt x="16189" y="6985"/>
                  <a:pt x="16232" y="10700"/>
                </a:cubicBezTo>
                <a:lnTo>
                  <a:pt x="14265" y="10700"/>
                </a:lnTo>
                <a:lnTo>
                  <a:pt x="17933" y="16883"/>
                </a:lnTo>
                <a:lnTo>
                  <a:pt x="21600" y="10700"/>
                </a:lnTo>
                <a:lnTo>
                  <a:pt x="19444" y="10700"/>
                </a:lnTo>
                <a:cubicBezTo>
                  <a:pt x="19401" y="4782"/>
                  <a:pt x="15525" y="0"/>
                  <a:pt x="10749" y="0"/>
                </a:cubicBezTo>
                <a:close/>
                <a:moveTo>
                  <a:pt x="3667" y="4515"/>
                </a:moveTo>
                <a:lnTo>
                  <a:pt x="0" y="10700"/>
                </a:lnTo>
                <a:lnTo>
                  <a:pt x="2054" y="10700"/>
                </a:lnTo>
                <a:cubicBezTo>
                  <a:pt x="2053" y="10733"/>
                  <a:pt x="2054" y="10767"/>
                  <a:pt x="2054" y="10801"/>
                </a:cubicBezTo>
                <a:cubicBezTo>
                  <a:pt x="2054" y="16766"/>
                  <a:pt x="5946" y="21600"/>
                  <a:pt x="10749" y="21600"/>
                </a:cubicBezTo>
                <a:cubicBezTo>
                  <a:pt x="13080" y="21600"/>
                  <a:pt x="15197" y="20461"/>
                  <a:pt x="16759" y="18607"/>
                </a:cubicBezTo>
                <a:lnTo>
                  <a:pt x="14814" y="15375"/>
                </a:lnTo>
                <a:cubicBezTo>
                  <a:pt x="13811" y="16749"/>
                  <a:pt x="12360" y="17611"/>
                  <a:pt x="10749" y="17611"/>
                </a:cubicBezTo>
                <a:cubicBezTo>
                  <a:pt x="7720" y="17611"/>
                  <a:pt x="5266" y="14563"/>
                  <a:pt x="5266" y="10801"/>
                </a:cubicBezTo>
                <a:cubicBezTo>
                  <a:pt x="5266" y="10767"/>
                  <a:pt x="5265" y="10733"/>
                  <a:pt x="5266" y="10700"/>
                </a:cubicBezTo>
                <a:lnTo>
                  <a:pt x="7335" y="10700"/>
                </a:lnTo>
                <a:lnTo>
                  <a:pt x="3667" y="4515"/>
                </a:lnTo>
                <a:close/>
              </a:path>
            </a:pathLst>
          </a:custGeom>
          <a:solidFill>
            <a:srgbClr val="FF000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215749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DB9CBC-AB9A-E941-81CF-9EEC87A737D0}"/>
              </a:ext>
            </a:extLst>
          </p:cNvPr>
          <p:cNvPicPr>
            <a:picLocks noChangeAspect="1"/>
          </p:cNvPicPr>
          <p:nvPr/>
        </p:nvPicPr>
        <p:blipFill>
          <a:blip r:embed="rId2"/>
          <a:stretch>
            <a:fillRect/>
          </a:stretch>
        </p:blipFill>
        <p:spPr>
          <a:xfrm>
            <a:off x="0" y="20410"/>
            <a:ext cx="12192000" cy="6817179"/>
          </a:xfrm>
          <a:prstGeom prst="rect">
            <a:avLst/>
          </a:prstGeom>
        </p:spPr>
      </p:pic>
      <p:sp>
        <p:nvSpPr>
          <p:cNvPr id="3" name="How to mitigate botnet attacks">
            <a:extLst>
              <a:ext uri="{FF2B5EF4-FFF2-40B4-BE49-F238E27FC236}">
                <a16:creationId xmlns:a16="http://schemas.microsoft.com/office/drawing/2014/main" id="{52FEC8A8-9866-7C41-88A2-4AED23ED34A8}"/>
              </a:ext>
            </a:extLst>
          </p:cNvPr>
          <p:cNvSpPr txBox="1"/>
          <p:nvPr/>
        </p:nvSpPr>
        <p:spPr>
          <a:xfrm>
            <a:off x="1951885" y="2933516"/>
            <a:ext cx="8288225"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8400"/>
            </a:lvl1pPr>
          </a:lstStyle>
          <a:p>
            <a:pPr algn="ctr"/>
            <a:r>
              <a:rPr lang="en-US" sz="4200" dirty="0"/>
              <a:t>Malware Detection</a:t>
            </a:r>
            <a:endParaRPr sz="4200" dirty="0"/>
          </a:p>
        </p:txBody>
      </p:sp>
      <p:sp>
        <p:nvSpPr>
          <p:cNvPr id="4" name="Rectangle 3">
            <a:extLst>
              <a:ext uri="{FF2B5EF4-FFF2-40B4-BE49-F238E27FC236}">
                <a16:creationId xmlns:a16="http://schemas.microsoft.com/office/drawing/2014/main" id="{5CE91FD2-0145-B04C-AEEF-DBDB9A579F51}"/>
              </a:ext>
            </a:extLst>
          </p:cNvPr>
          <p:cNvSpPr/>
          <p:nvPr/>
        </p:nvSpPr>
        <p:spPr>
          <a:xfrm>
            <a:off x="3760923" y="3924484"/>
            <a:ext cx="4670151" cy="400110"/>
          </a:xfrm>
          <a:prstGeom prst="rect">
            <a:avLst/>
          </a:prstGeom>
        </p:spPr>
        <p:txBody>
          <a:bodyPr wrap="square">
            <a:spAutoFit/>
          </a:bodyPr>
          <a:lstStyle/>
          <a:p>
            <a:pPr algn="ctr" defTabSz="759459">
              <a:defRPr sz="4968"/>
            </a:pPr>
            <a:r>
              <a:rPr lang="en-US" sz="2000" dirty="0" err="1">
                <a:solidFill>
                  <a:schemeClr val="tx1">
                    <a:lumMod val="95000"/>
                  </a:schemeClr>
                </a:solidFill>
              </a:rPr>
              <a:t>Jayawardhane</a:t>
            </a:r>
            <a:r>
              <a:rPr lang="en-US" sz="2000" dirty="0">
                <a:solidFill>
                  <a:schemeClr val="tx1">
                    <a:lumMod val="95000"/>
                  </a:schemeClr>
                </a:solidFill>
              </a:rPr>
              <a:t> H.N - IT17078306</a:t>
            </a:r>
          </a:p>
        </p:txBody>
      </p:sp>
    </p:spTree>
    <p:extLst>
      <p:ext uri="{BB962C8B-B14F-4D97-AF65-F5344CB8AC3E}">
        <p14:creationId xmlns:p14="http://schemas.microsoft.com/office/powerpoint/2010/main" val="13639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C97578-C8DF-4F0C-B5CF-645203A21E40}"/>
              </a:ext>
            </a:extLst>
          </p:cNvPr>
          <p:cNvSpPr txBox="1"/>
          <p:nvPr/>
        </p:nvSpPr>
        <p:spPr>
          <a:xfrm>
            <a:off x="709127" y="755779"/>
            <a:ext cx="10773746" cy="646331"/>
          </a:xfrm>
          <a:prstGeom prst="rect">
            <a:avLst/>
          </a:prstGeom>
          <a:noFill/>
        </p:spPr>
        <p:txBody>
          <a:bodyPr wrap="square" rtlCol="0">
            <a:spAutoFit/>
          </a:bodyPr>
          <a:lstStyle/>
          <a:p>
            <a:r>
              <a:rPr lang="en-US" sz="3600" b="1" dirty="0"/>
              <a:t>Malware Detection </a:t>
            </a:r>
            <a:r>
              <a:rPr lang="en-US" b="1" dirty="0"/>
              <a:t>- </a:t>
            </a:r>
            <a:r>
              <a:rPr lang="en-US" b="1" dirty="0" err="1"/>
              <a:t>Jayawardhane</a:t>
            </a:r>
            <a:r>
              <a:rPr lang="en-US" b="1" dirty="0"/>
              <a:t> H.N (IT17078306)</a:t>
            </a:r>
          </a:p>
        </p:txBody>
      </p:sp>
      <p:sp>
        <p:nvSpPr>
          <p:cNvPr id="3" name="TextBox 2">
            <a:extLst>
              <a:ext uri="{FF2B5EF4-FFF2-40B4-BE49-F238E27FC236}">
                <a16:creationId xmlns:a16="http://schemas.microsoft.com/office/drawing/2014/main" id="{A0DA042E-217D-4E7E-B90C-968B08D679AB}"/>
              </a:ext>
            </a:extLst>
          </p:cNvPr>
          <p:cNvSpPr txBox="1"/>
          <p:nvPr/>
        </p:nvSpPr>
        <p:spPr>
          <a:xfrm>
            <a:off x="802433" y="1754155"/>
            <a:ext cx="10310326"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When the user is initially installing the particular application/software of the device which he/she has newly bought, there is tendency where he might download a corrupted file which might contain malware and in return will put the user’s device’s security in jeopardy. </a:t>
            </a:r>
            <a:r>
              <a:rPr lang="en-US" sz="2400" b="1" i="1" dirty="0"/>
              <a:t>Hence it is also important that the user installs the correct version of software on his/her device.</a:t>
            </a:r>
          </a:p>
          <a:p>
            <a:endParaRPr lang="en-US" sz="2400" b="1" i="1" dirty="0"/>
          </a:p>
          <a:p>
            <a:endParaRPr lang="en-US" sz="2400" b="1" i="1" dirty="0"/>
          </a:p>
          <a:p>
            <a:pPr marL="342900" indent="-342900">
              <a:buFont typeface="Arial" panose="020B0604020202020204" pitchFamily="34" charset="0"/>
              <a:buChar char="•"/>
            </a:pPr>
            <a:r>
              <a:rPr lang="en-US" sz="2400" dirty="0"/>
              <a:t>Therefore, in order to do that a Machine Learning model will be used to make sure that the software that the user is installing is in fact the correct version provided by the developers.</a:t>
            </a:r>
          </a:p>
        </p:txBody>
      </p:sp>
    </p:spTree>
    <p:extLst>
      <p:ext uri="{BB962C8B-B14F-4D97-AF65-F5344CB8AC3E}">
        <p14:creationId xmlns:p14="http://schemas.microsoft.com/office/powerpoint/2010/main" val="380120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89939A-29A1-5144-A0BD-54DDC30FCC76}"/>
              </a:ext>
            </a:extLst>
          </p:cNvPr>
          <p:cNvPicPr>
            <a:picLocks noChangeAspect="1"/>
          </p:cNvPicPr>
          <p:nvPr/>
        </p:nvPicPr>
        <p:blipFill rotWithShape="1">
          <a:blip r:embed="rId2"/>
          <a:srcRect t="21693" r="9090" b="6394"/>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CAA7DED-DBF5-448D-8796-4C00A3E1BD64}"/>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dirty="0">
                <a:latin typeface="+mj-lt"/>
                <a:ea typeface="+mj-ea"/>
                <a:cs typeface="+mj-cs"/>
              </a:rPr>
              <a:t>Technologies used</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5B3429A-8463-430B-AC04-D8141A8931F9}"/>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700"/>
              <a:t>PyCharm IDE</a:t>
            </a:r>
          </a:p>
          <a:p>
            <a:pPr marL="285750" indent="-228600" defTabSz="914400">
              <a:lnSpc>
                <a:spcPct val="90000"/>
              </a:lnSpc>
              <a:spcAft>
                <a:spcPts val="600"/>
              </a:spcAft>
              <a:buFont typeface="Arial" panose="020B0604020202020204" pitchFamily="34" charset="0"/>
              <a:buChar char="•"/>
            </a:pPr>
            <a:r>
              <a:rPr lang="en-US" sz="1700"/>
              <a:t>Python</a:t>
            </a:r>
          </a:p>
          <a:p>
            <a:pPr marL="285750" indent="-228600" defTabSz="914400">
              <a:lnSpc>
                <a:spcPct val="90000"/>
              </a:lnSpc>
              <a:spcAft>
                <a:spcPts val="600"/>
              </a:spcAft>
              <a:buFont typeface="Arial" panose="020B0604020202020204" pitchFamily="34" charset="0"/>
              <a:buChar char="•"/>
            </a:pPr>
            <a:r>
              <a:rPr lang="en-US" sz="1700"/>
              <a:t>Flask </a:t>
            </a:r>
          </a:p>
          <a:p>
            <a:pPr marL="285750" indent="-228600" defTabSz="914400">
              <a:lnSpc>
                <a:spcPct val="90000"/>
              </a:lnSpc>
              <a:spcAft>
                <a:spcPts val="600"/>
              </a:spcAft>
              <a:buFont typeface="Arial" panose="020B0604020202020204" pitchFamily="34" charset="0"/>
              <a:buChar char="•"/>
            </a:pPr>
            <a:r>
              <a:rPr lang="en-US" sz="1700"/>
              <a:t>Pickle</a:t>
            </a:r>
          </a:p>
        </p:txBody>
      </p:sp>
    </p:spTree>
    <p:extLst>
      <p:ext uri="{BB962C8B-B14F-4D97-AF65-F5344CB8AC3E}">
        <p14:creationId xmlns:p14="http://schemas.microsoft.com/office/powerpoint/2010/main" val="177745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008E1-4DDA-4FB3-80F1-B7D7F0DD670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200" b="1" kern="1200" dirty="0">
                <a:solidFill>
                  <a:schemeClr val="tx2"/>
                </a:solidFill>
                <a:latin typeface="+mj-lt"/>
                <a:ea typeface="+mj-ea"/>
                <a:cs typeface="+mj-cs"/>
              </a:rPr>
              <a:t>Methodology and Implementation</a:t>
            </a:r>
          </a:p>
        </p:txBody>
      </p:sp>
    </p:spTree>
    <p:extLst>
      <p:ext uri="{BB962C8B-B14F-4D97-AF65-F5344CB8AC3E}">
        <p14:creationId xmlns:p14="http://schemas.microsoft.com/office/powerpoint/2010/main" val="202297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4" name="Botnet prevention system (IDS)"/>
          <p:cNvSpPr txBox="1">
            <a:spLocks noGrp="1"/>
          </p:cNvSpPr>
          <p:nvPr>
            <p:ph type="title"/>
          </p:nvPr>
        </p:nvSpPr>
        <p:spPr>
          <a:xfrm>
            <a:off x="744279" y="566241"/>
            <a:ext cx="10703442" cy="923330"/>
          </a:xfrm>
          <a:prstGeom prst="rect">
            <a:avLst/>
          </a:prstGeom>
        </p:spPr>
        <p:txBody>
          <a:bodyPr wrap="square">
            <a:spAutoFit/>
          </a:bodyPr>
          <a:lstStyle>
            <a:lvl1pPr marL="1929130" indent="-1929130" defTabSz="767715">
              <a:buSzPct val="100000"/>
              <a:buAutoNum type="arabicPeriod"/>
              <a:defRPr sz="10416"/>
            </a:lvl1pPr>
          </a:lstStyle>
          <a:p>
            <a:pPr marL="12700" indent="0" algn="just">
              <a:buNone/>
            </a:pPr>
            <a:r>
              <a:rPr lang="en-US" sz="6000" b="1" dirty="0"/>
              <a:t>1. </a:t>
            </a:r>
            <a:r>
              <a:rPr lang="en-GB" sz="6000" b="1" dirty="0"/>
              <a:t>Botnet Prevention System </a:t>
            </a:r>
            <a:r>
              <a:rPr sz="6000" b="1" dirty="0"/>
              <a:t>(</a:t>
            </a:r>
            <a:r>
              <a:rPr lang="en-US" sz="6000" b="1" dirty="0"/>
              <a:t>BPS</a:t>
            </a:r>
            <a:r>
              <a:rPr sz="6000" b="1" dirty="0"/>
              <a:t>)</a:t>
            </a:r>
          </a:p>
        </p:txBody>
      </p:sp>
      <p:sp>
        <p:nvSpPr>
          <p:cNvPr id="145" name="Identify common issues of IOT…"/>
          <p:cNvSpPr txBox="1">
            <a:spLocks noGrp="1"/>
          </p:cNvSpPr>
          <p:nvPr>
            <p:ph type="body" idx="1"/>
          </p:nvPr>
        </p:nvSpPr>
        <p:spPr>
          <a:xfrm>
            <a:off x="838200" y="1690688"/>
            <a:ext cx="10515600" cy="5017132"/>
          </a:xfrm>
          <a:prstGeom prst="rect">
            <a:avLst/>
          </a:prstGeom>
        </p:spPr>
        <p:txBody>
          <a:bodyPr>
            <a:normAutofit/>
          </a:bodyPr>
          <a:lstStyle/>
          <a:p>
            <a:endParaRPr lang="en-US" sz="4000" dirty="0"/>
          </a:p>
          <a:p>
            <a:r>
              <a:rPr sz="4000" dirty="0"/>
              <a:t>Identify common issues of IOT</a:t>
            </a:r>
          </a:p>
          <a:p>
            <a:r>
              <a:rPr sz="4000" dirty="0"/>
              <a:t>Machine Learning </a:t>
            </a:r>
          </a:p>
          <a:p>
            <a:r>
              <a:rPr sz="4000" dirty="0"/>
              <a:t>Feature Extraction </a:t>
            </a:r>
          </a:p>
          <a:p>
            <a:r>
              <a:rPr sz="4000" dirty="0"/>
              <a:t>Anomaly Detection </a:t>
            </a:r>
          </a:p>
        </p:txBody>
      </p:sp>
    </p:spTree>
    <p:extLst>
      <p:ext uri="{BB962C8B-B14F-4D97-AF65-F5344CB8AC3E}">
        <p14:creationId xmlns:p14="http://schemas.microsoft.com/office/powerpoint/2010/main" val="1834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B55D1C-ED24-D040-8FA5-168F21549CAE}"/>
              </a:ext>
            </a:extLst>
          </p:cNvPr>
          <p:cNvPicPr>
            <a:picLocks noChangeAspect="1"/>
          </p:cNvPicPr>
          <p:nvPr/>
        </p:nvPicPr>
        <p:blipFill rotWithShape="1">
          <a:blip r:embed="rId2"/>
          <a:srcRect t="14381" r="1" b="6515"/>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D5D073B-DB37-44F6-8FB1-E57FBC5C6CA4}"/>
              </a:ext>
            </a:extLst>
          </p:cNvPr>
          <p:cNvSpPr txBox="1"/>
          <p:nvPr/>
        </p:nvSpPr>
        <p:spPr>
          <a:xfrm>
            <a:off x="359664" y="1062482"/>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dirty="0">
                <a:latin typeface="+mj-lt"/>
                <a:ea typeface="+mj-ea"/>
                <a:cs typeface="+mj-cs"/>
              </a:rPr>
              <a:t>Methodology</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A361FB2-EDBA-42CD-B1D3-F5CF4ED31A69}"/>
              </a:ext>
            </a:extLst>
          </p:cNvPr>
          <p:cNvSpPr txBox="1"/>
          <p:nvPr/>
        </p:nvSpPr>
        <p:spPr>
          <a:xfrm>
            <a:off x="371093" y="2718054"/>
            <a:ext cx="4984677" cy="3207258"/>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2000" dirty="0"/>
              <a:t>For this purpose 5 supervised learning algorithms were chosen. Namely,</a:t>
            </a:r>
          </a:p>
          <a:p>
            <a:pPr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r>
              <a:rPr lang="en-US" sz="2000" dirty="0"/>
              <a:t>Decision Tree </a:t>
            </a:r>
          </a:p>
          <a:p>
            <a:pPr marL="342900" indent="-228600" defTabSz="914400">
              <a:lnSpc>
                <a:spcPct val="90000"/>
              </a:lnSpc>
              <a:spcAft>
                <a:spcPts val="600"/>
              </a:spcAft>
              <a:buFont typeface="Arial" panose="020B0604020202020204" pitchFamily="34" charset="0"/>
              <a:buChar char="•"/>
            </a:pPr>
            <a:r>
              <a:rPr lang="en-US" sz="2000" dirty="0"/>
              <a:t>Random Forest</a:t>
            </a:r>
          </a:p>
          <a:p>
            <a:pPr marL="342900" indent="-228600" defTabSz="914400">
              <a:lnSpc>
                <a:spcPct val="90000"/>
              </a:lnSpc>
              <a:spcAft>
                <a:spcPts val="600"/>
              </a:spcAft>
              <a:buFont typeface="Arial" panose="020B0604020202020204" pitchFamily="34" charset="0"/>
              <a:buChar char="•"/>
            </a:pPr>
            <a:r>
              <a:rPr lang="en-US" sz="2000" dirty="0"/>
              <a:t>Gradient Boosting</a:t>
            </a:r>
          </a:p>
          <a:p>
            <a:pPr marL="342900" indent="-228600" defTabSz="914400">
              <a:lnSpc>
                <a:spcPct val="90000"/>
              </a:lnSpc>
              <a:spcAft>
                <a:spcPts val="600"/>
              </a:spcAft>
              <a:buFont typeface="Arial" panose="020B0604020202020204" pitchFamily="34" charset="0"/>
              <a:buChar char="•"/>
            </a:pPr>
            <a:r>
              <a:rPr lang="en-US" sz="2000" dirty="0"/>
              <a:t>Adaptive Boosting</a:t>
            </a:r>
          </a:p>
          <a:p>
            <a:pPr marL="342900" indent="-228600" defTabSz="914400">
              <a:lnSpc>
                <a:spcPct val="90000"/>
              </a:lnSpc>
              <a:spcAft>
                <a:spcPts val="600"/>
              </a:spcAft>
              <a:buFont typeface="Arial" panose="020B0604020202020204" pitchFamily="34" charset="0"/>
              <a:buChar char="•"/>
            </a:pPr>
            <a:r>
              <a:rPr lang="en-US" sz="2000" dirty="0"/>
              <a:t>GNB</a:t>
            </a:r>
          </a:p>
        </p:txBody>
      </p:sp>
    </p:spTree>
    <p:extLst>
      <p:ext uri="{BB962C8B-B14F-4D97-AF65-F5344CB8AC3E}">
        <p14:creationId xmlns:p14="http://schemas.microsoft.com/office/powerpoint/2010/main" val="1743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4ED504F-3718-4379-9045-465B7030C388}"/>
              </a:ext>
            </a:extLst>
          </p:cNvPr>
          <p:cNvPicPr>
            <a:picLocks noChangeAspect="1"/>
          </p:cNvPicPr>
          <p:nvPr/>
        </p:nvPicPr>
        <p:blipFill rotWithShape="1">
          <a:blip r:embed="rId2">
            <a:extLst>
              <a:ext uri="{28A0092B-C50C-407E-A947-70E740481C1C}">
                <a14:useLocalDpi xmlns:a14="http://schemas.microsoft.com/office/drawing/2010/main" val="0"/>
              </a:ext>
            </a:extLst>
          </a:blip>
          <a:srcRect l="20781" b="14166"/>
          <a:stretch/>
        </p:blipFill>
        <p:spPr>
          <a:xfrm>
            <a:off x="1447800" y="485775"/>
            <a:ext cx="9658350" cy="5886450"/>
          </a:xfrm>
          <a:prstGeom prst="rect">
            <a:avLst/>
          </a:prstGeom>
        </p:spPr>
      </p:pic>
    </p:spTree>
    <p:extLst>
      <p:ext uri="{BB962C8B-B14F-4D97-AF65-F5344CB8AC3E}">
        <p14:creationId xmlns:p14="http://schemas.microsoft.com/office/powerpoint/2010/main" val="21362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9E9C78-DB4C-4128-A636-7C4291F9A498}"/>
              </a:ext>
            </a:extLst>
          </p:cNvPr>
          <p:cNvPicPr>
            <a:picLocks noChangeAspect="1"/>
          </p:cNvPicPr>
          <p:nvPr/>
        </p:nvPicPr>
        <p:blipFill rotWithShape="1">
          <a:blip r:embed="rId2">
            <a:extLst>
              <a:ext uri="{28A0092B-C50C-407E-A947-70E740481C1C}">
                <a14:useLocalDpi xmlns:a14="http://schemas.microsoft.com/office/drawing/2010/main" val="0"/>
              </a:ext>
            </a:extLst>
          </a:blip>
          <a:srcRect l="20312" b="11944"/>
          <a:stretch/>
        </p:blipFill>
        <p:spPr>
          <a:xfrm>
            <a:off x="1238250" y="409575"/>
            <a:ext cx="9715500" cy="6038850"/>
          </a:xfrm>
          <a:prstGeom prst="rect">
            <a:avLst/>
          </a:prstGeom>
        </p:spPr>
      </p:pic>
    </p:spTree>
    <p:extLst>
      <p:ext uri="{BB962C8B-B14F-4D97-AF65-F5344CB8AC3E}">
        <p14:creationId xmlns:p14="http://schemas.microsoft.com/office/powerpoint/2010/main" val="143335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7C4481B-D111-490F-8EF8-0C8B7775DEC1}"/>
              </a:ext>
            </a:extLst>
          </p:cNvPr>
          <p:cNvPicPr>
            <a:picLocks noChangeAspect="1"/>
          </p:cNvPicPr>
          <p:nvPr/>
        </p:nvPicPr>
        <p:blipFill rotWithShape="1">
          <a:blip r:embed="rId2">
            <a:extLst>
              <a:ext uri="{28A0092B-C50C-407E-A947-70E740481C1C}">
                <a14:useLocalDpi xmlns:a14="http://schemas.microsoft.com/office/drawing/2010/main" val="0"/>
              </a:ext>
            </a:extLst>
          </a:blip>
          <a:srcRect l="20156" b="17778"/>
          <a:stretch/>
        </p:blipFill>
        <p:spPr>
          <a:xfrm>
            <a:off x="1447800" y="609600"/>
            <a:ext cx="9734550" cy="5638800"/>
          </a:xfrm>
          <a:prstGeom prst="rect">
            <a:avLst/>
          </a:prstGeom>
        </p:spPr>
      </p:pic>
    </p:spTree>
    <p:extLst>
      <p:ext uri="{BB962C8B-B14F-4D97-AF65-F5344CB8AC3E}">
        <p14:creationId xmlns:p14="http://schemas.microsoft.com/office/powerpoint/2010/main" val="36314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62F8F-A83E-4192-8D9C-D7FE38D3FE81}"/>
              </a:ext>
            </a:extLst>
          </p:cNvPr>
          <p:cNvSpPr txBox="1"/>
          <p:nvPr/>
        </p:nvSpPr>
        <p:spPr>
          <a:xfrm>
            <a:off x="535578" y="859400"/>
            <a:ext cx="11327363"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Random Tree algorithm was chosen as the most suitable or winning algorithm out of the five</a:t>
            </a:r>
          </a:p>
        </p:txBody>
      </p:sp>
      <p:pic>
        <p:nvPicPr>
          <p:cNvPr id="3" name="Picture 2" descr="A screenshot of a computer&#10;&#10;Description automatically generated">
            <a:extLst>
              <a:ext uri="{FF2B5EF4-FFF2-40B4-BE49-F238E27FC236}">
                <a16:creationId xmlns:a16="http://schemas.microsoft.com/office/drawing/2014/main" id="{40ED8A4D-3C80-4596-BA6A-358A313B4E05}"/>
              </a:ext>
            </a:extLst>
          </p:cNvPr>
          <p:cNvPicPr>
            <a:picLocks noChangeAspect="1"/>
          </p:cNvPicPr>
          <p:nvPr/>
        </p:nvPicPr>
        <p:blipFill rotWithShape="1">
          <a:blip r:embed="rId2">
            <a:extLst>
              <a:ext uri="{28A0092B-C50C-407E-A947-70E740481C1C}">
                <a14:useLocalDpi xmlns:a14="http://schemas.microsoft.com/office/drawing/2010/main" val="0"/>
              </a:ext>
            </a:extLst>
          </a:blip>
          <a:srcRect l="1268" t="70871" r="52718" b="21575"/>
          <a:stretch/>
        </p:blipFill>
        <p:spPr>
          <a:xfrm>
            <a:off x="1627259" y="2342950"/>
            <a:ext cx="9144000" cy="844377"/>
          </a:xfrm>
          <a:prstGeom prst="rect">
            <a:avLst/>
          </a:prstGeom>
        </p:spPr>
      </p:pic>
    </p:spTree>
    <p:extLst>
      <p:ext uri="{BB962C8B-B14F-4D97-AF65-F5344CB8AC3E}">
        <p14:creationId xmlns:p14="http://schemas.microsoft.com/office/powerpoint/2010/main" val="119874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7D2DA597-A404-41D1-9F84-E39AD53EE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902" y="1553018"/>
            <a:ext cx="8598196" cy="4836486"/>
          </a:xfrm>
          <a:prstGeom prst="rect">
            <a:avLst/>
          </a:prstGeom>
        </p:spPr>
      </p:pic>
      <p:sp>
        <p:nvSpPr>
          <p:cNvPr id="4" name="TextBox 3">
            <a:extLst>
              <a:ext uri="{FF2B5EF4-FFF2-40B4-BE49-F238E27FC236}">
                <a16:creationId xmlns:a16="http://schemas.microsoft.com/office/drawing/2014/main" id="{A9CB4C6E-8EEA-9C48-B08B-F0C801C2E682}"/>
              </a:ext>
            </a:extLst>
          </p:cNvPr>
          <p:cNvSpPr txBox="1"/>
          <p:nvPr/>
        </p:nvSpPr>
        <p:spPr>
          <a:xfrm>
            <a:off x="1075678" y="468496"/>
            <a:ext cx="100406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Once the winning algorithm was chosen then the next step was to implement how to check a given file using the machine learning model implemented. Therefore, the important features of the given file was extracted and checked against the file that user has given as input.</a:t>
            </a:r>
          </a:p>
        </p:txBody>
      </p:sp>
    </p:spTree>
    <p:extLst>
      <p:ext uri="{BB962C8B-B14F-4D97-AF65-F5344CB8AC3E}">
        <p14:creationId xmlns:p14="http://schemas.microsoft.com/office/powerpoint/2010/main" val="362367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90BE632E-6698-4DE6-872C-02E7F565B0E9}"/>
              </a:ext>
            </a:extLst>
          </p:cNvPr>
          <p:cNvPicPr>
            <a:picLocks noChangeAspect="1"/>
          </p:cNvPicPr>
          <p:nvPr/>
        </p:nvPicPr>
        <p:blipFill rotWithShape="1">
          <a:blip r:embed="rId2">
            <a:extLst>
              <a:ext uri="{28A0092B-C50C-407E-A947-70E740481C1C}">
                <a14:useLocalDpi xmlns:a14="http://schemas.microsoft.com/office/drawing/2010/main" val="0"/>
              </a:ext>
            </a:extLst>
          </a:blip>
          <a:srcRect r="22427" b="13595"/>
          <a:stretch/>
        </p:blipFill>
        <p:spPr>
          <a:xfrm>
            <a:off x="1370541" y="468299"/>
            <a:ext cx="9450917" cy="5921402"/>
          </a:xfrm>
          <a:prstGeom prst="rect">
            <a:avLst/>
          </a:prstGeom>
        </p:spPr>
      </p:pic>
    </p:spTree>
    <p:extLst>
      <p:ext uri="{BB962C8B-B14F-4D97-AF65-F5344CB8AC3E}">
        <p14:creationId xmlns:p14="http://schemas.microsoft.com/office/powerpoint/2010/main" val="64604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D21463E-0772-44DF-9BB2-7B2B8B3645FC}"/>
              </a:ext>
            </a:extLst>
          </p:cNvPr>
          <p:cNvPicPr>
            <a:picLocks noChangeAspect="1"/>
          </p:cNvPicPr>
          <p:nvPr/>
        </p:nvPicPr>
        <p:blipFill rotWithShape="1">
          <a:blip r:embed="rId2">
            <a:extLst>
              <a:ext uri="{28A0092B-C50C-407E-A947-70E740481C1C}">
                <a14:useLocalDpi xmlns:a14="http://schemas.microsoft.com/office/drawing/2010/main" val="0"/>
              </a:ext>
            </a:extLst>
          </a:blip>
          <a:srcRect r="22040" b="10960"/>
          <a:stretch/>
        </p:blipFill>
        <p:spPr>
          <a:xfrm>
            <a:off x="1446740" y="356779"/>
            <a:ext cx="9564160" cy="6144442"/>
          </a:xfrm>
          <a:prstGeom prst="rect">
            <a:avLst/>
          </a:prstGeom>
        </p:spPr>
      </p:pic>
    </p:spTree>
    <p:extLst>
      <p:ext uri="{BB962C8B-B14F-4D97-AF65-F5344CB8AC3E}">
        <p14:creationId xmlns:p14="http://schemas.microsoft.com/office/powerpoint/2010/main" val="161563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8EF769B-50D8-4180-9FA4-FB04310BE925}"/>
              </a:ext>
            </a:extLst>
          </p:cNvPr>
          <p:cNvPicPr>
            <a:picLocks noChangeAspect="1"/>
          </p:cNvPicPr>
          <p:nvPr/>
        </p:nvPicPr>
        <p:blipFill rotWithShape="1">
          <a:blip r:embed="rId2">
            <a:extLst>
              <a:ext uri="{28A0092B-C50C-407E-A947-70E740481C1C}">
                <a14:useLocalDpi xmlns:a14="http://schemas.microsoft.com/office/drawing/2010/main" val="0"/>
              </a:ext>
            </a:extLst>
          </a:blip>
          <a:srcRect r="22816" b="13786"/>
          <a:stretch/>
        </p:blipFill>
        <p:spPr>
          <a:xfrm>
            <a:off x="1314450" y="472736"/>
            <a:ext cx="9410330" cy="5912528"/>
          </a:xfrm>
          <a:prstGeom prst="rect">
            <a:avLst/>
          </a:prstGeom>
        </p:spPr>
      </p:pic>
    </p:spTree>
    <p:extLst>
      <p:ext uri="{BB962C8B-B14F-4D97-AF65-F5344CB8AC3E}">
        <p14:creationId xmlns:p14="http://schemas.microsoft.com/office/powerpoint/2010/main" val="29176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7F5DC-D91E-43CE-B24E-BADA5C427B52}"/>
              </a:ext>
            </a:extLst>
          </p:cNvPr>
          <p:cNvSpPr txBox="1"/>
          <p:nvPr/>
        </p:nvSpPr>
        <p:spPr>
          <a:xfrm>
            <a:off x="647700" y="942883"/>
            <a:ext cx="10896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Then with the use of the ‘ARCSECURE’ web application and interface was created for the user to drag and drop the particular  executable (.exe) file they have downloaded for the particular device and see if it a legitimate file or not.</a:t>
            </a:r>
          </a:p>
        </p:txBody>
      </p:sp>
      <p:pic>
        <p:nvPicPr>
          <p:cNvPr id="6" name="Picture 5" descr="A screen shot of a computer&#10;&#10;Description automatically generated">
            <a:extLst>
              <a:ext uri="{FF2B5EF4-FFF2-40B4-BE49-F238E27FC236}">
                <a16:creationId xmlns:a16="http://schemas.microsoft.com/office/drawing/2014/main" id="{22A02F2C-38C3-4687-8170-99FD54E4A85B}"/>
              </a:ext>
            </a:extLst>
          </p:cNvPr>
          <p:cNvPicPr>
            <a:picLocks noChangeAspect="1"/>
          </p:cNvPicPr>
          <p:nvPr/>
        </p:nvPicPr>
        <p:blipFill rotWithShape="1">
          <a:blip r:embed="rId2">
            <a:extLst>
              <a:ext uri="{28A0092B-C50C-407E-A947-70E740481C1C}">
                <a14:useLocalDpi xmlns:a14="http://schemas.microsoft.com/office/drawing/2010/main" val="0"/>
              </a:ext>
            </a:extLst>
          </a:blip>
          <a:srcRect t="4142" r="40875" b="6667"/>
          <a:stretch/>
        </p:blipFill>
        <p:spPr>
          <a:xfrm>
            <a:off x="3401755" y="1970716"/>
            <a:ext cx="6348297" cy="4430084"/>
          </a:xfrm>
          <a:prstGeom prst="rect">
            <a:avLst/>
          </a:prstGeom>
        </p:spPr>
      </p:pic>
    </p:spTree>
    <p:extLst>
      <p:ext uri="{BB962C8B-B14F-4D97-AF65-F5344CB8AC3E}">
        <p14:creationId xmlns:p14="http://schemas.microsoft.com/office/powerpoint/2010/main" val="140942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32" name="Identify common issues of IOT"/>
          <p:cNvSpPr txBox="1">
            <a:spLocks noGrp="1"/>
          </p:cNvSpPr>
          <p:nvPr>
            <p:ph type="title"/>
          </p:nvPr>
        </p:nvSpPr>
        <p:spPr>
          <a:xfrm>
            <a:off x="525733" y="365907"/>
            <a:ext cx="11140534" cy="1015663"/>
          </a:xfrm>
          <a:prstGeom prst="rect">
            <a:avLst/>
          </a:prstGeom>
        </p:spPr>
        <p:txBody>
          <a:bodyPr anchor="ctr">
            <a:spAutoFit/>
          </a:bodyPr>
          <a:lstStyle/>
          <a:p>
            <a:pPr lvl="1" algn="just" defTabSz="375603">
              <a:defRPr sz="10192"/>
            </a:pPr>
            <a:r>
              <a:rPr sz="6000" b="1" dirty="0">
                <a:solidFill>
                  <a:schemeClr val="tx1"/>
                </a:solidFill>
                <a:latin typeface="+mj-lt"/>
              </a:rPr>
              <a:t>Identify </a:t>
            </a:r>
            <a:r>
              <a:rPr lang="en-US" sz="6000" b="1" dirty="0">
                <a:solidFill>
                  <a:schemeClr val="tx1"/>
                </a:solidFill>
                <a:latin typeface="+mj-lt"/>
              </a:rPr>
              <a:t>C</a:t>
            </a:r>
            <a:r>
              <a:rPr sz="6000" b="1" dirty="0">
                <a:solidFill>
                  <a:schemeClr val="tx1"/>
                </a:solidFill>
                <a:latin typeface="+mj-lt"/>
              </a:rPr>
              <a:t>ommon </a:t>
            </a:r>
            <a:r>
              <a:rPr lang="en-US" sz="6000" b="1" dirty="0">
                <a:solidFill>
                  <a:schemeClr val="tx1"/>
                </a:solidFill>
                <a:latin typeface="+mj-lt"/>
              </a:rPr>
              <a:t>I</a:t>
            </a:r>
            <a:r>
              <a:rPr sz="6000" b="1" dirty="0">
                <a:solidFill>
                  <a:schemeClr val="tx1"/>
                </a:solidFill>
                <a:latin typeface="+mj-lt"/>
              </a:rPr>
              <a:t>ssues of IOT</a:t>
            </a:r>
          </a:p>
        </p:txBody>
      </p:sp>
      <p:pic>
        <p:nvPicPr>
          <p:cNvPr id="133" name="Image" descr="Image"/>
          <p:cNvPicPr>
            <a:picLocks noChangeAspect="1"/>
          </p:cNvPicPr>
          <p:nvPr/>
        </p:nvPicPr>
        <p:blipFill>
          <a:blip r:embed="rId4"/>
          <a:srcRect l="6374" t="10770" r="6141" b="7412"/>
          <a:stretch>
            <a:fillRect/>
          </a:stretch>
        </p:blipFill>
        <p:spPr>
          <a:xfrm>
            <a:off x="7061430" y="2018416"/>
            <a:ext cx="4067488" cy="3804018"/>
          </a:xfrm>
          <a:custGeom>
            <a:avLst/>
            <a:gdLst/>
            <a:ahLst/>
            <a:cxnLst>
              <a:cxn ang="0">
                <a:pos x="wd2" y="hd2"/>
              </a:cxn>
              <a:cxn ang="5400000">
                <a:pos x="wd2" y="hd2"/>
              </a:cxn>
              <a:cxn ang="10800000">
                <a:pos x="wd2" y="hd2"/>
              </a:cxn>
              <a:cxn ang="16200000">
                <a:pos x="wd2" y="hd2"/>
              </a:cxn>
            </a:cxnLst>
            <a:rect l="0" t="0" r="r" b="b"/>
            <a:pathLst>
              <a:path w="21446" h="21458" extrusionOk="0">
                <a:moveTo>
                  <a:pt x="10636" y="3"/>
                </a:moveTo>
                <a:cubicBezTo>
                  <a:pt x="10300" y="22"/>
                  <a:pt x="9965" y="150"/>
                  <a:pt x="9640" y="390"/>
                </a:cubicBezTo>
                <a:cubicBezTo>
                  <a:pt x="8824" y="990"/>
                  <a:pt x="8700" y="2372"/>
                  <a:pt x="9389" y="3188"/>
                </a:cubicBezTo>
                <a:cubicBezTo>
                  <a:pt x="9622" y="3464"/>
                  <a:pt x="9897" y="3628"/>
                  <a:pt x="10347" y="3763"/>
                </a:cubicBezTo>
                <a:lnTo>
                  <a:pt x="10667" y="3858"/>
                </a:lnTo>
                <a:lnTo>
                  <a:pt x="10677" y="4884"/>
                </a:lnTo>
                <a:cubicBezTo>
                  <a:pt x="10682" y="5448"/>
                  <a:pt x="10689" y="5932"/>
                  <a:pt x="10691" y="5961"/>
                </a:cubicBezTo>
                <a:cubicBezTo>
                  <a:pt x="10693" y="5990"/>
                  <a:pt x="10709" y="5997"/>
                  <a:pt x="10726" y="5978"/>
                </a:cubicBezTo>
                <a:cubicBezTo>
                  <a:pt x="10744" y="5960"/>
                  <a:pt x="10762" y="5472"/>
                  <a:pt x="10767" y="4895"/>
                </a:cubicBezTo>
                <a:lnTo>
                  <a:pt x="10775" y="3847"/>
                </a:lnTo>
                <a:lnTo>
                  <a:pt x="11031" y="3779"/>
                </a:lnTo>
                <a:cubicBezTo>
                  <a:pt x="11630" y="3621"/>
                  <a:pt x="12047" y="3283"/>
                  <a:pt x="12300" y="2752"/>
                </a:cubicBezTo>
                <a:cubicBezTo>
                  <a:pt x="12403" y="2533"/>
                  <a:pt x="12437" y="2363"/>
                  <a:pt x="12452" y="1974"/>
                </a:cubicBezTo>
                <a:cubicBezTo>
                  <a:pt x="12469" y="1532"/>
                  <a:pt x="12455" y="1439"/>
                  <a:pt x="12330" y="1146"/>
                </a:cubicBezTo>
                <a:cubicBezTo>
                  <a:pt x="12130" y="679"/>
                  <a:pt x="11967" y="473"/>
                  <a:pt x="11645" y="278"/>
                </a:cubicBezTo>
                <a:cubicBezTo>
                  <a:pt x="11310" y="75"/>
                  <a:pt x="10972" y="-16"/>
                  <a:pt x="10636" y="3"/>
                </a:cubicBezTo>
                <a:close/>
                <a:moveTo>
                  <a:pt x="18832" y="64"/>
                </a:moveTo>
                <a:cubicBezTo>
                  <a:pt x="18232" y="43"/>
                  <a:pt x="17661" y="253"/>
                  <a:pt x="17128" y="693"/>
                </a:cubicBezTo>
                <a:cubicBezTo>
                  <a:pt x="16430" y="1268"/>
                  <a:pt x="16034" y="2419"/>
                  <a:pt x="16201" y="3389"/>
                </a:cubicBezTo>
                <a:cubicBezTo>
                  <a:pt x="16270" y="3788"/>
                  <a:pt x="16577" y="4491"/>
                  <a:pt x="16768" y="4686"/>
                </a:cubicBezTo>
                <a:lnTo>
                  <a:pt x="16900" y="4821"/>
                </a:lnTo>
                <a:lnTo>
                  <a:pt x="15952" y="5837"/>
                </a:lnTo>
                <a:cubicBezTo>
                  <a:pt x="15431" y="6396"/>
                  <a:pt x="14977" y="6854"/>
                  <a:pt x="14945" y="6854"/>
                </a:cubicBezTo>
                <a:cubicBezTo>
                  <a:pt x="14896" y="6854"/>
                  <a:pt x="14762" y="7085"/>
                  <a:pt x="14762" y="7171"/>
                </a:cubicBezTo>
                <a:cubicBezTo>
                  <a:pt x="14762" y="7216"/>
                  <a:pt x="14839" y="7195"/>
                  <a:pt x="14976" y="7111"/>
                </a:cubicBezTo>
                <a:cubicBezTo>
                  <a:pt x="15050" y="7066"/>
                  <a:pt x="15086" y="7028"/>
                  <a:pt x="15057" y="7027"/>
                </a:cubicBezTo>
                <a:cubicBezTo>
                  <a:pt x="15028" y="7026"/>
                  <a:pt x="15448" y="6550"/>
                  <a:pt x="15990" y="5969"/>
                </a:cubicBezTo>
                <a:lnTo>
                  <a:pt x="16976" y="4913"/>
                </a:lnTo>
                <a:lnTo>
                  <a:pt x="17156" y="5081"/>
                </a:lnTo>
                <a:cubicBezTo>
                  <a:pt x="18109" y="5977"/>
                  <a:pt x="19724" y="5887"/>
                  <a:pt x="20645" y="4887"/>
                </a:cubicBezTo>
                <a:cubicBezTo>
                  <a:pt x="20999" y="4502"/>
                  <a:pt x="21067" y="4392"/>
                  <a:pt x="21251" y="3909"/>
                </a:cubicBezTo>
                <a:cubicBezTo>
                  <a:pt x="21567" y="3078"/>
                  <a:pt x="21498" y="2216"/>
                  <a:pt x="21047" y="1393"/>
                </a:cubicBezTo>
                <a:cubicBezTo>
                  <a:pt x="20765" y="877"/>
                  <a:pt x="20474" y="602"/>
                  <a:pt x="19943" y="352"/>
                </a:cubicBezTo>
                <a:cubicBezTo>
                  <a:pt x="19563" y="173"/>
                  <a:pt x="19192" y="77"/>
                  <a:pt x="18832" y="64"/>
                </a:cubicBezTo>
                <a:close/>
                <a:moveTo>
                  <a:pt x="2709" y="239"/>
                </a:moveTo>
                <a:cubicBezTo>
                  <a:pt x="2396" y="232"/>
                  <a:pt x="2081" y="268"/>
                  <a:pt x="1862" y="348"/>
                </a:cubicBezTo>
                <a:cubicBezTo>
                  <a:pt x="1079" y="633"/>
                  <a:pt x="611" y="1055"/>
                  <a:pt x="290" y="1761"/>
                </a:cubicBezTo>
                <a:cubicBezTo>
                  <a:pt x="54" y="2280"/>
                  <a:pt x="-33" y="2748"/>
                  <a:pt x="11" y="3259"/>
                </a:cubicBezTo>
                <a:cubicBezTo>
                  <a:pt x="103" y="4344"/>
                  <a:pt x="746" y="5272"/>
                  <a:pt x="1673" y="5659"/>
                </a:cubicBezTo>
                <a:cubicBezTo>
                  <a:pt x="2044" y="5814"/>
                  <a:pt x="2174" y="5839"/>
                  <a:pt x="2612" y="5842"/>
                </a:cubicBezTo>
                <a:cubicBezTo>
                  <a:pt x="3305" y="5847"/>
                  <a:pt x="3862" y="5652"/>
                  <a:pt x="4286" y="5253"/>
                </a:cubicBezTo>
                <a:lnTo>
                  <a:pt x="4466" y="5084"/>
                </a:lnTo>
                <a:lnTo>
                  <a:pt x="5452" y="6140"/>
                </a:lnTo>
                <a:cubicBezTo>
                  <a:pt x="5994" y="6721"/>
                  <a:pt x="6414" y="7197"/>
                  <a:pt x="6385" y="7199"/>
                </a:cubicBezTo>
                <a:cubicBezTo>
                  <a:pt x="6356" y="7200"/>
                  <a:pt x="6392" y="7238"/>
                  <a:pt x="6466" y="7283"/>
                </a:cubicBezTo>
                <a:cubicBezTo>
                  <a:pt x="6603" y="7367"/>
                  <a:pt x="6680" y="7388"/>
                  <a:pt x="6680" y="7342"/>
                </a:cubicBezTo>
                <a:cubicBezTo>
                  <a:pt x="6680" y="7257"/>
                  <a:pt x="6547" y="7025"/>
                  <a:pt x="6497" y="7025"/>
                </a:cubicBezTo>
                <a:cubicBezTo>
                  <a:pt x="6465" y="7025"/>
                  <a:pt x="6010" y="6566"/>
                  <a:pt x="5487" y="6004"/>
                </a:cubicBezTo>
                <a:lnTo>
                  <a:pt x="4535" y="4985"/>
                </a:lnTo>
                <a:lnTo>
                  <a:pt x="4650" y="4873"/>
                </a:lnTo>
                <a:cubicBezTo>
                  <a:pt x="5099" y="4439"/>
                  <a:pt x="5379" y="3325"/>
                  <a:pt x="5240" y="2530"/>
                </a:cubicBezTo>
                <a:cubicBezTo>
                  <a:pt x="5069" y="1551"/>
                  <a:pt x="4437" y="747"/>
                  <a:pt x="3549" y="381"/>
                </a:cubicBezTo>
                <a:cubicBezTo>
                  <a:pt x="3335" y="293"/>
                  <a:pt x="3022" y="245"/>
                  <a:pt x="2709" y="239"/>
                </a:cubicBezTo>
                <a:close/>
                <a:moveTo>
                  <a:pt x="10710" y="6263"/>
                </a:moveTo>
                <a:cubicBezTo>
                  <a:pt x="10675" y="6262"/>
                  <a:pt x="9802" y="6579"/>
                  <a:pt x="8770" y="6967"/>
                </a:cubicBezTo>
                <a:lnTo>
                  <a:pt x="6894" y="7672"/>
                </a:lnTo>
                <a:lnTo>
                  <a:pt x="6894" y="9573"/>
                </a:lnTo>
                <a:lnTo>
                  <a:pt x="6894" y="11474"/>
                </a:lnTo>
                <a:lnTo>
                  <a:pt x="8781" y="13341"/>
                </a:lnTo>
                <a:cubicBezTo>
                  <a:pt x="9818" y="14368"/>
                  <a:pt x="10680" y="15209"/>
                  <a:pt x="10694" y="15210"/>
                </a:cubicBezTo>
                <a:cubicBezTo>
                  <a:pt x="10709" y="15211"/>
                  <a:pt x="10998" y="14939"/>
                  <a:pt x="11337" y="14606"/>
                </a:cubicBezTo>
                <a:cubicBezTo>
                  <a:pt x="11675" y="14273"/>
                  <a:pt x="12523" y="13442"/>
                  <a:pt x="13222" y="12760"/>
                </a:cubicBezTo>
                <a:lnTo>
                  <a:pt x="14493" y="11520"/>
                </a:lnTo>
                <a:lnTo>
                  <a:pt x="14493" y="9588"/>
                </a:lnTo>
                <a:cubicBezTo>
                  <a:pt x="14494" y="8525"/>
                  <a:pt x="14485" y="7655"/>
                  <a:pt x="14474" y="7655"/>
                </a:cubicBezTo>
                <a:cubicBezTo>
                  <a:pt x="14462" y="7655"/>
                  <a:pt x="13626" y="7341"/>
                  <a:pt x="12614" y="6959"/>
                </a:cubicBezTo>
                <a:cubicBezTo>
                  <a:pt x="11602" y="6576"/>
                  <a:pt x="10746" y="6264"/>
                  <a:pt x="10710" y="6263"/>
                </a:cubicBezTo>
                <a:close/>
                <a:moveTo>
                  <a:pt x="2639" y="7627"/>
                </a:moveTo>
                <a:cubicBezTo>
                  <a:pt x="2222" y="7627"/>
                  <a:pt x="2117" y="7648"/>
                  <a:pt x="1859" y="7783"/>
                </a:cubicBezTo>
                <a:cubicBezTo>
                  <a:pt x="1480" y="7982"/>
                  <a:pt x="1205" y="8277"/>
                  <a:pt x="1019" y="8682"/>
                </a:cubicBezTo>
                <a:cubicBezTo>
                  <a:pt x="894" y="8955"/>
                  <a:pt x="873" y="9070"/>
                  <a:pt x="875" y="9487"/>
                </a:cubicBezTo>
                <a:cubicBezTo>
                  <a:pt x="877" y="9902"/>
                  <a:pt x="899" y="10018"/>
                  <a:pt x="1022" y="10272"/>
                </a:cubicBezTo>
                <a:cubicBezTo>
                  <a:pt x="1286" y="10815"/>
                  <a:pt x="1622" y="11137"/>
                  <a:pt x="2094" y="11295"/>
                </a:cubicBezTo>
                <a:cubicBezTo>
                  <a:pt x="2437" y="11409"/>
                  <a:pt x="2938" y="11394"/>
                  <a:pt x="3273" y="11260"/>
                </a:cubicBezTo>
                <a:cubicBezTo>
                  <a:pt x="3591" y="11133"/>
                  <a:pt x="3990" y="10792"/>
                  <a:pt x="4157" y="10502"/>
                </a:cubicBezTo>
                <a:cubicBezTo>
                  <a:pt x="4290" y="10272"/>
                  <a:pt x="4489" y="9497"/>
                  <a:pt x="4425" y="9455"/>
                </a:cubicBezTo>
                <a:cubicBezTo>
                  <a:pt x="4399" y="9438"/>
                  <a:pt x="4379" y="9325"/>
                  <a:pt x="4379" y="9206"/>
                </a:cubicBezTo>
                <a:cubicBezTo>
                  <a:pt x="4379" y="8911"/>
                  <a:pt x="4103" y="8343"/>
                  <a:pt x="3834" y="8083"/>
                </a:cubicBezTo>
                <a:cubicBezTo>
                  <a:pt x="3472" y="7734"/>
                  <a:pt x="3194" y="7627"/>
                  <a:pt x="2639" y="7627"/>
                </a:cubicBezTo>
                <a:close/>
                <a:moveTo>
                  <a:pt x="18671" y="7745"/>
                </a:moveTo>
                <a:cubicBezTo>
                  <a:pt x="18140" y="7750"/>
                  <a:pt x="17844" y="7865"/>
                  <a:pt x="17494" y="8204"/>
                </a:cubicBezTo>
                <a:cubicBezTo>
                  <a:pt x="17206" y="8481"/>
                  <a:pt x="17030" y="8809"/>
                  <a:pt x="16940" y="9232"/>
                </a:cubicBezTo>
                <a:lnTo>
                  <a:pt x="16867" y="9573"/>
                </a:lnTo>
                <a:lnTo>
                  <a:pt x="15867" y="9580"/>
                </a:lnTo>
                <a:cubicBezTo>
                  <a:pt x="15316" y="9584"/>
                  <a:pt x="14851" y="9602"/>
                  <a:pt x="14832" y="9622"/>
                </a:cubicBezTo>
                <a:cubicBezTo>
                  <a:pt x="14793" y="9664"/>
                  <a:pt x="14730" y="9661"/>
                  <a:pt x="15936" y="9676"/>
                </a:cubicBezTo>
                <a:lnTo>
                  <a:pt x="16868" y="9688"/>
                </a:lnTo>
                <a:lnTo>
                  <a:pt x="16929" y="9974"/>
                </a:lnTo>
                <a:cubicBezTo>
                  <a:pt x="17097" y="10756"/>
                  <a:pt x="17571" y="11287"/>
                  <a:pt x="18261" y="11469"/>
                </a:cubicBezTo>
                <a:cubicBezTo>
                  <a:pt x="19361" y="11759"/>
                  <a:pt x="20464" y="10819"/>
                  <a:pt x="20452" y="9602"/>
                </a:cubicBezTo>
                <a:cubicBezTo>
                  <a:pt x="20444" y="8845"/>
                  <a:pt x="20102" y="8254"/>
                  <a:pt x="19484" y="7929"/>
                </a:cubicBezTo>
                <a:cubicBezTo>
                  <a:pt x="19161" y="7759"/>
                  <a:pt x="19083" y="7741"/>
                  <a:pt x="18671" y="7745"/>
                </a:cubicBezTo>
                <a:close/>
                <a:moveTo>
                  <a:pt x="4979" y="9439"/>
                </a:moveTo>
                <a:cubicBezTo>
                  <a:pt x="4781" y="9442"/>
                  <a:pt x="4664" y="9461"/>
                  <a:pt x="4719" y="9482"/>
                </a:cubicBezTo>
                <a:cubicBezTo>
                  <a:pt x="4850" y="9534"/>
                  <a:pt x="5392" y="9527"/>
                  <a:pt x="5361" y="9475"/>
                </a:cubicBezTo>
                <a:cubicBezTo>
                  <a:pt x="5348" y="9452"/>
                  <a:pt x="5177" y="9437"/>
                  <a:pt x="4979" y="9439"/>
                </a:cubicBezTo>
                <a:close/>
                <a:moveTo>
                  <a:pt x="5970" y="9443"/>
                </a:moveTo>
                <a:cubicBezTo>
                  <a:pt x="5633" y="9449"/>
                  <a:pt x="5573" y="9461"/>
                  <a:pt x="5716" y="9494"/>
                </a:cubicBezTo>
                <a:cubicBezTo>
                  <a:pt x="5819" y="9517"/>
                  <a:pt x="5968" y="9522"/>
                  <a:pt x="6045" y="9505"/>
                </a:cubicBezTo>
                <a:cubicBezTo>
                  <a:pt x="6122" y="9489"/>
                  <a:pt x="6200" y="9502"/>
                  <a:pt x="6219" y="9533"/>
                </a:cubicBezTo>
                <a:cubicBezTo>
                  <a:pt x="6237" y="9565"/>
                  <a:pt x="6300" y="9577"/>
                  <a:pt x="6358" y="9561"/>
                </a:cubicBezTo>
                <a:cubicBezTo>
                  <a:pt x="6588" y="9497"/>
                  <a:pt x="6388" y="9436"/>
                  <a:pt x="5970" y="9443"/>
                </a:cubicBezTo>
                <a:close/>
                <a:moveTo>
                  <a:pt x="6689" y="11836"/>
                </a:moveTo>
                <a:cubicBezTo>
                  <a:pt x="6569" y="11839"/>
                  <a:pt x="6412" y="11916"/>
                  <a:pt x="6412" y="11971"/>
                </a:cubicBezTo>
                <a:cubicBezTo>
                  <a:pt x="6412" y="12007"/>
                  <a:pt x="5980" y="12499"/>
                  <a:pt x="5451" y="13064"/>
                </a:cubicBezTo>
                <a:lnTo>
                  <a:pt x="4489" y="14092"/>
                </a:lnTo>
                <a:lnTo>
                  <a:pt x="4367" y="13972"/>
                </a:lnTo>
                <a:cubicBezTo>
                  <a:pt x="3902" y="13515"/>
                  <a:pt x="3259" y="13297"/>
                  <a:pt x="2505" y="13341"/>
                </a:cubicBezTo>
                <a:cubicBezTo>
                  <a:pt x="1747" y="13385"/>
                  <a:pt x="1269" y="13619"/>
                  <a:pt x="759" y="14192"/>
                </a:cubicBezTo>
                <a:cubicBezTo>
                  <a:pt x="274" y="14736"/>
                  <a:pt x="43" y="15362"/>
                  <a:pt x="44" y="16127"/>
                </a:cubicBezTo>
                <a:cubicBezTo>
                  <a:pt x="45" y="17474"/>
                  <a:pt x="766" y="18484"/>
                  <a:pt x="1991" y="18853"/>
                </a:cubicBezTo>
                <a:cubicBezTo>
                  <a:pt x="2423" y="18983"/>
                  <a:pt x="3252" y="18932"/>
                  <a:pt x="3667" y="18748"/>
                </a:cubicBezTo>
                <a:cubicBezTo>
                  <a:pt x="4107" y="18555"/>
                  <a:pt x="4581" y="18158"/>
                  <a:pt x="4824" y="17780"/>
                </a:cubicBezTo>
                <a:cubicBezTo>
                  <a:pt x="5446" y="16813"/>
                  <a:pt x="5436" y="15364"/>
                  <a:pt x="4802" y="14475"/>
                </a:cubicBezTo>
                <a:lnTo>
                  <a:pt x="4582" y="14166"/>
                </a:lnTo>
                <a:lnTo>
                  <a:pt x="5534" y="13147"/>
                </a:lnTo>
                <a:cubicBezTo>
                  <a:pt x="6058" y="12587"/>
                  <a:pt x="6503" y="12139"/>
                  <a:pt x="6525" y="12154"/>
                </a:cubicBezTo>
                <a:cubicBezTo>
                  <a:pt x="6547" y="12168"/>
                  <a:pt x="6601" y="12103"/>
                  <a:pt x="6645" y="12008"/>
                </a:cubicBezTo>
                <a:cubicBezTo>
                  <a:pt x="6689" y="11913"/>
                  <a:pt x="6709" y="11836"/>
                  <a:pt x="6689" y="11836"/>
                </a:cubicBezTo>
                <a:close/>
                <a:moveTo>
                  <a:pt x="14666" y="11836"/>
                </a:moveTo>
                <a:cubicBezTo>
                  <a:pt x="14658" y="11838"/>
                  <a:pt x="14655" y="11845"/>
                  <a:pt x="14655" y="11856"/>
                </a:cubicBezTo>
                <a:cubicBezTo>
                  <a:pt x="14655" y="11936"/>
                  <a:pt x="14782" y="12173"/>
                  <a:pt x="14813" y="12152"/>
                </a:cubicBezTo>
                <a:cubicBezTo>
                  <a:pt x="14833" y="12139"/>
                  <a:pt x="15279" y="12588"/>
                  <a:pt x="15804" y="13150"/>
                </a:cubicBezTo>
                <a:lnTo>
                  <a:pt x="16759" y="14173"/>
                </a:lnTo>
                <a:lnTo>
                  <a:pt x="16601" y="14392"/>
                </a:lnTo>
                <a:cubicBezTo>
                  <a:pt x="15793" y="15520"/>
                  <a:pt x="15882" y="17165"/>
                  <a:pt x="16803" y="18137"/>
                </a:cubicBezTo>
                <a:cubicBezTo>
                  <a:pt x="17164" y="18517"/>
                  <a:pt x="17639" y="18801"/>
                  <a:pt x="18095" y="18906"/>
                </a:cubicBezTo>
                <a:cubicBezTo>
                  <a:pt x="18534" y="19008"/>
                  <a:pt x="18637" y="19008"/>
                  <a:pt x="19125" y="18908"/>
                </a:cubicBezTo>
                <a:cubicBezTo>
                  <a:pt x="19729" y="18785"/>
                  <a:pt x="20311" y="18470"/>
                  <a:pt x="20609" y="18105"/>
                </a:cubicBezTo>
                <a:cubicBezTo>
                  <a:pt x="21073" y="17538"/>
                  <a:pt x="21301" y="16895"/>
                  <a:pt x="21302" y="16158"/>
                </a:cubicBezTo>
                <a:cubicBezTo>
                  <a:pt x="21302" y="15307"/>
                  <a:pt x="21043" y="14661"/>
                  <a:pt x="20469" y="14081"/>
                </a:cubicBezTo>
                <a:cubicBezTo>
                  <a:pt x="19558" y="13158"/>
                  <a:pt x="18132" y="13071"/>
                  <a:pt x="17108" y="13875"/>
                </a:cubicBezTo>
                <a:lnTo>
                  <a:pt x="16837" y="14088"/>
                </a:lnTo>
                <a:lnTo>
                  <a:pt x="15807" y="12978"/>
                </a:lnTo>
                <a:cubicBezTo>
                  <a:pt x="14992" y="12101"/>
                  <a:pt x="14721" y="11827"/>
                  <a:pt x="14666" y="11836"/>
                </a:cubicBezTo>
                <a:close/>
                <a:moveTo>
                  <a:pt x="10727" y="15446"/>
                </a:moveTo>
                <a:cubicBezTo>
                  <a:pt x="10723" y="15449"/>
                  <a:pt x="10719" y="15454"/>
                  <a:pt x="10714" y="15460"/>
                </a:cubicBezTo>
                <a:cubicBezTo>
                  <a:pt x="10695" y="15480"/>
                  <a:pt x="10677" y="15979"/>
                  <a:pt x="10674" y="16569"/>
                </a:cubicBezTo>
                <a:lnTo>
                  <a:pt x="10667" y="17642"/>
                </a:lnTo>
                <a:lnTo>
                  <a:pt x="10365" y="17707"/>
                </a:lnTo>
                <a:cubicBezTo>
                  <a:pt x="9582" y="17876"/>
                  <a:pt x="9021" y="18545"/>
                  <a:pt x="8946" y="19400"/>
                </a:cubicBezTo>
                <a:cubicBezTo>
                  <a:pt x="8871" y="20268"/>
                  <a:pt x="9314" y="21018"/>
                  <a:pt x="10094" y="21345"/>
                </a:cubicBezTo>
                <a:cubicBezTo>
                  <a:pt x="10666" y="21584"/>
                  <a:pt x="11420" y="21435"/>
                  <a:pt x="11892" y="20991"/>
                </a:cubicBezTo>
                <a:cubicBezTo>
                  <a:pt x="12260" y="20644"/>
                  <a:pt x="12461" y="20155"/>
                  <a:pt x="12461" y="19602"/>
                </a:cubicBezTo>
                <a:cubicBezTo>
                  <a:pt x="12461" y="18623"/>
                  <a:pt x="11954" y="17925"/>
                  <a:pt x="11093" y="17715"/>
                </a:cubicBezTo>
                <a:lnTo>
                  <a:pt x="10775" y="17638"/>
                </a:lnTo>
                <a:lnTo>
                  <a:pt x="10765" y="16612"/>
                </a:lnTo>
                <a:cubicBezTo>
                  <a:pt x="10755" y="15521"/>
                  <a:pt x="10755" y="15423"/>
                  <a:pt x="10727" y="15446"/>
                </a:cubicBezTo>
                <a:close/>
              </a:path>
            </a:pathLst>
          </a:custGeom>
          <a:ln w="76200">
            <a:solidFill>
              <a:srgbClr val="FFFFFF"/>
            </a:solidFill>
            <a:miter lim="400000"/>
          </a:ln>
        </p:spPr>
      </p:pic>
      <p:sp>
        <p:nvSpPr>
          <p:cNvPr id="134" name="Mirai…"/>
          <p:cNvSpPr txBox="1">
            <a:spLocks noGrp="1"/>
          </p:cNvSpPr>
          <p:nvPr>
            <p:ph type="body" sz="half" idx="1"/>
          </p:nvPr>
        </p:nvSpPr>
        <p:spPr>
          <a:xfrm>
            <a:off x="525733" y="2783403"/>
            <a:ext cx="5699852" cy="1585049"/>
          </a:xfrm>
          <a:prstGeom prst="rect">
            <a:avLst/>
          </a:prstGeom>
        </p:spPr>
        <p:txBody>
          <a:bodyPr anchor="ctr">
            <a:spAutoFit/>
          </a:bodyPr>
          <a:lstStyle/>
          <a:p>
            <a:pPr marL="564885" indent="-564885" algn="l">
              <a:spcBef>
                <a:spcPts val="2950"/>
              </a:spcBef>
              <a:buSzPct val="100000"/>
              <a:buAutoNum type="arabicPeriod"/>
              <a:defRPr sz="6100"/>
            </a:pPr>
            <a:r>
              <a:rPr sz="4000" dirty="0" err="1"/>
              <a:t>Mirai</a:t>
            </a:r>
            <a:endParaRPr sz="4000" dirty="0"/>
          </a:p>
          <a:p>
            <a:pPr marL="564885" indent="-564885" algn="l">
              <a:spcBef>
                <a:spcPts val="2950"/>
              </a:spcBef>
              <a:buSzPct val="100000"/>
              <a:buAutoNum type="arabicPeriod"/>
              <a:defRPr sz="6100"/>
            </a:pPr>
            <a:r>
              <a:rPr sz="4000" dirty="0"/>
              <a:t>BASHLITE</a:t>
            </a:r>
          </a:p>
        </p:txBody>
      </p:sp>
    </p:spTree>
    <p:extLst>
      <p:ext uri="{BB962C8B-B14F-4D97-AF65-F5344CB8AC3E}">
        <p14:creationId xmlns:p14="http://schemas.microsoft.com/office/powerpoint/2010/main" val="28626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16BFE-31D8-4AEF-9541-E3430D07C581}"/>
              </a:ext>
            </a:extLst>
          </p:cNvPr>
          <p:cNvSpPr txBox="1"/>
          <p:nvPr/>
        </p:nvSpPr>
        <p:spPr>
          <a:xfrm>
            <a:off x="878889" y="550416"/>
            <a:ext cx="10662082"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Once the file/files are uploaded the user can click on the ‘start detection’ button to get the particular result for instance I have hosted a website where two files are available for the device “Smart Bulb”. One of the files will be malicious and the other will be legitimate. (available on </a:t>
            </a:r>
            <a:r>
              <a:rPr lang="en-US" dirty="0">
                <a:hlinkClick r:id="rId2"/>
              </a:rPr>
              <a:t>http://www.smartbulbwebexamp.ml/</a:t>
            </a:r>
            <a:r>
              <a:rPr lang="en-US" dirty="0"/>
              <a:t> )</a:t>
            </a:r>
          </a:p>
        </p:txBody>
      </p:sp>
      <p:pic>
        <p:nvPicPr>
          <p:cNvPr id="4" name="Picture 3" descr="A screenshot of a computer screen&#10;&#10;Description automatically generated">
            <a:extLst>
              <a:ext uri="{FF2B5EF4-FFF2-40B4-BE49-F238E27FC236}">
                <a16:creationId xmlns:a16="http://schemas.microsoft.com/office/drawing/2014/main" id="{77E2AB75-C74D-4B67-BF90-C0A4C1994EB7}"/>
              </a:ext>
            </a:extLst>
          </p:cNvPr>
          <p:cNvPicPr>
            <a:picLocks noChangeAspect="1"/>
          </p:cNvPicPr>
          <p:nvPr/>
        </p:nvPicPr>
        <p:blipFill rotWithShape="1">
          <a:blip r:embed="rId3">
            <a:extLst>
              <a:ext uri="{28A0092B-C50C-407E-A947-70E740481C1C}">
                <a14:useLocalDpi xmlns:a14="http://schemas.microsoft.com/office/drawing/2010/main" val="0"/>
              </a:ext>
            </a:extLst>
          </a:blip>
          <a:srcRect t="12945" r="1553" b="5631"/>
          <a:stretch/>
        </p:blipFill>
        <p:spPr>
          <a:xfrm>
            <a:off x="1231036" y="1780866"/>
            <a:ext cx="9945950" cy="4627220"/>
          </a:xfrm>
          <a:prstGeom prst="rect">
            <a:avLst/>
          </a:prstGeom>
        </p:spPr>
      </p:pic>
    </p:spTree>
    <p:extLst>
      <p:ext uri="{BB962C8B-B14F-4D97-AF65-F5344CB8AC3E}">
        <p14:creationId xmlns:p14="http://schemas.microsoft.com/office/powerpoint/2010/main" val="36174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84D5E-4024-486C-A6F5-716A89007CE4}"/>
              </a:ext>
            </a:extLst>
          </p:cNvPr>
          <p:cNvSpPr txBox="1"/>
          <p:nvPr/>
        </p:nvSpPr>
        <p:spPr>
          <a:xfrm>
            <a:off x="736847" y="656948"/>
            <a:ext cx="10457895"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two files will be “TestDummy.exe” and “TestDummy2.exe”. Once “Test Dummy2.exe” is dropped in to the ARCSECURE’s detection window the file is being detected as “Legitimate” and when “TestDummy.exe” is given as input, it shows that the particular file is “Malicious”.</a:t>
            </a:r>
          </a:p>
        </p:txBody>
      </p:sp>
      <p:pic>
        <p:nvPicPr>
          <p:cNvPr id="4" name="Picture 3">
            <a:extLst>
              <a:ext uri="{FF2B5EF4-FFF2-40B4-BE49-F238E27FC236}">
                <a16:creationId xmlns:a16="http://schemas.microsoft.com/office/drawing/2014/main" id="{C62DB23F-0842-48B5-962D-950D51A6ECE0}"/>
              </a:ext>
            </a:extLst>
          </p:cNvPr>
          <p:cNvPicPr>
            <a:picLocks noChangeAspect="1"/>
          </p:cNvPicPr>
          <p:nvPr/>
        </p:nvPicPr>
        <p:blipFill rotWithShape="1">
          <a:blip r:embed="rId2">
            <a:extLst>
              <a:ext uri="{28A0092B-C50C-407E-A947-70E740481C1C}">
                <a14:useLocalDpi xmlns:a14="http://schemas.microsoft.com/office/drawing/2010/main" val="0"/>
              </a:ext>
            </a:extLst>
          </a:blip>
          <a:srcRect l="23984" t="17500" b="44861"/>
          <a:stretch/>
        </p:blipFill>
        <p:spPr>
          <a:xfrm>
            <a:off x="736846" y="2262186"/>
            <a:ext cx="11063259" cy="3081339"/>
          </a:xfrm>
          <a:prstGeom prst="rect">
            <a:avLst/>
          </a:prstGeom>
        </p:spPr>
      </p:pic>
    </p:spTree>
    <p:extLst>
      <p:ext uri="{BB962C8B-B14F-4D97-AF65-F5344CB8AC3E}">
        <p14:creationId xmlns:p14="http://schemas.microsoft.com/office/powerpoint/2010/main" val="131973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EBE7997E-E79A-40B9-B125-F26354CB06E9}"/>
              </a:ext>
            </a:extLst>
          </p:cNvPr>
          <p:cNvPicPr>
            <a:picLocks noChangeAspect="1"/>
          </p:cNvPicPr>
          <p:nvPr/>
        </p:nvPicPr>
        <p:blipFill rotWithShape="1">
          <a:blip r:embed="rId2">
            <a:extLst>
              <a:ext uri="{28A0092B-C50C-407E-A947-70E740481C1C}">
                <a14:useLocalDpi xmlns:a14="http://schemas.microsoft.com/office/drawing/2010/main" val="0"/>
              </a:ext>
            </a:extLst>
          </a:blip>
          <a:srcRect l="-1" t="3883" r="50000" b="8220"/>
          <a:stretch/>
        </p:blipFill>
        <p:spPr>
          <a:xfrm>
            <a:off x="679697" y="1107073"/>
            <a:ext cx="4696288" cy="464385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9E93D5D-F906-4411-AB87-807E482286D3}"/>
              </a:ext>
            </a:extLst>
          </p:cNvPr>
          <p:cNvPicPr>
            <a:picLocks noChangeAspect="1"/>
          </p:cNvPicPr>
          <p:nvPr/>
        </p:nvPicPr>
        <p:blipFill rotWithShape="1">
          <a:blip r:embed="rId3">
            <a:extLst>
              <a:ext uri="{28A0092B-C50C-407E-A947-70E740481C1C}">
                <a14:useLocalDpi xmlns:a14="http://schemas.microsoft.com/office/drawing/2010/main" val="0"/>
              </a:ext>
            </a:extLst>
          </a:blip>
          <a:srcRect l="11723" t="4013" r="9272" b="24531"/>
          <a:stretch/>
        </p:blipFill>
        <p:spPr>
          <a:xfrm>
            <a:off x="5744037" y="1107073"/>
            <a:ext cx="6187384" cy="4643854"/>
          </a:xfrm>
          <a:prstGeom prst="rect">
            <a:avLst/>
          </a:prstGeom>
        </p:spPr>
      </p:pic>
    </p:spTree>
    <p:extLst>
      <p:ext uri="{BB962C8B-B14F-4D97-AF65-F5344CB8AC3E}">
        <p14:creationId xmlns:p14="http://schemas.microsoft.com/office/powerpoint/2010/main" val="415301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C6F32D24-D087-459E-8A5D-A2F591DBF7EC}"/>
              </a:ext>
            </a:extLst>
          </p:cNvPr>
          <p:cNvPicPr>
            <a:picLocks noChangeAspect="1"/>
          </p:cNvPicPr>
          <p:nvPr/>
        </p:nvPicPr>
        <p:blipFill rotWithShape="1">
          <a:blip r:embed="rId2">
            <a:extLst>
              <a:ext uri="{28A0092B-C50C-407E-A947-70E740481C1C}">
                <a14:useLocalDpi xmlns:a14="http://schemas.microsoft.com/office/drawing/2010/main" val="0"/>
              </a:ext>
            </a:extLst>
          </a:blip>
          <a:srcRect t="4584" r="41015" b="5832"/>
          <a:stretch/>
        </p:blipFill>
        <p:spPr>
          <a:xfrm>
            <a:off x="523876" y="821531"/>
            <a:ext cx="5482726" cy="4874419"/>
          </a:xfrm>
          <a:prstGeom prst="rect">
            <a:avLst/>
          </a:prstGeom>
        </p:spPr>
      </p:pic>
      <p:pic>
        <p:nvPicPr>
          <p:cNvPr id="5" name="Picture 4">
            <a:extLst>
              <a:ext uri="{FF2B5EF4-FFF2-40B4-BE49-F238E27FC236}">
                <a16:creationId xmlns:a16="http://schemas.microsoft.com/office/drawing/2014/main" id="{96386CD1-8415-4929-AC49-18805F449033}"/>
              </a:ext>
            </a:extLst>
          </p:cNvPr>
          <p:cNvPicPr>
            <a:picLocks noChangeAspect="1"/>
          </p:cNvPicPr>
          <p:nvPr/>
        </p:nvPicPr>
        <p:blipFill rotWithShape="1">
          <a:blip r:embed="rId3">
            <a:extLst>
              <a:ext uri="{28A0092B-C50C-407E-A947-70E740481C1C}">
                <a14:useLocalDpi xmlns:a14="http://schemas.microsoft.com/office/drawing/2010/main" val="0"/>
              </a:ext>
            </a:extLst>
          </a:blip>
          <a:srcRect l="12969" t="4723" r="22813" b="5694"/>
          <a:stretch/>
        </p:blipFill>
        <p:spPr>
          <a:xfrm>
            <a:off x="6185400" y="821530"/>
            <a:ext cx="5796295" cy="4874419"/>
          </a:xfrm>
          <a:prstGeom prst="rect">
            <a:avLst/>
          </a:prstGeom>
        </p:spPr>
      </p:pic>
    </p:spTree>
    <p:extLst>
      <p:ext uri="{BB962C8B-B14F-4D97-AF65-F5344CB8AC3E}">
        <p14:creationId xmlns:p14="http://schemas.microsoft.com/office/powerpoint/2010/main" val="7289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32BDAA-8CA5-4067-AB5B-2AE6AD99584B}"/>
              </a:ext>
            </a:extLst>
          </p:cNvPr>
          <p:cNvSpPr txBox="1"/>
          <p:nvPr/>
        </p:nvSpPr>
        <p:spPr>
          <a:xfrm>
            <a:off x="5579706" y="443484"/>
            <a:ext cx="5258040" cy="11612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dirty="0">
                <a:latin typeface="+mj-lt"/>
                <a:ea typeface="+mj-ea"/>
                <a:cs typeface="+mj-cs"/>
              </a:rPr>
              <a:t>Current Achievements </a:t>
            </a:r>
          </a:p>
        </p:txBody>
      </p:sp>
      <p:pic>
        <p:nvPicPr>
          <p:cNvPr id="3" name="Picture 2">
            <a:extLst>
              <a:ext uri="{FF2B5EF4-FFF2-40B4-BE49-F238E27FC236}">
                <a16:creationId xmlns:a16="http://schemas.microsoft.com/office/drawing/2014/main" id="{2C3EC7F7-BEC4-1542-AAD2-76711A5D9EAB}"/>
              </a:ext>
            </a:extLst>
          </p:cNvPr>
          <p:cNvPicPr>
            <a:picLocks noChangeAspect="1"/>
          </p:cNvPicPr>
          <p:nvPr/>
        </p:nvPicPr>
        <p:blipFill rotWithShape="1">
          <a:blip r:embed="rId2"/>
          <a:srcRect l="638" r="1783" b="-1"/>
          <a:stretch/>
        </p:blipFill>
        <p:spPr>
          <a:xfrm>
            <a:off x="838199" y="2258568"/>
            <a:ext cx="3506550" cy="3593592"/>
          </a:xfrm>
          <a:prstGeom prst="rect">
            <a:avLst/>
          </a:prstGeom>
        </p:spPr>
      </p:pic>
      <p:sp>
        <p:nvSpPr>
          <p:cNvPr id="4" name="TextBox 3">
            <a:extLst>
              <a:ext uri="{FF2B5EF4-FFF2-40B4-BE49-F238E27FC236}">
                <a16:creationId xmlns:a16="http://schemas.microsoft.com/office/drawing/2014/main" id="{1E9390C1-3ADA-46FD-9B95-6D22A2D557C5}"/>
              </a:ext>
            </a:extLst>
          </p:cNvPr>
          <p:cNvSpPr txBox="1"/>
          <p:nvPr/>
        </p:nvSpPr>
        <p:spPr>
          <a:xfrm>
            <a:off x="5579706" y="2057400"/>
            <a:ext cx="5767998" cy="3776472"/>
          </a:xfrm>
          <a:prstGeom prst="rect">
            <a:avLst/>
          </a:prstGeom>
        </p:spPr>
        <p:txBody>
          <a:bodyPr vert="horz" lIns="91440" tIns="45720" rIns="91440" bIns="45720" rtlCol="0">
            <a:normAutofit lnSpcReduction="10000"/>
          </a:bodyPr>
          <a:lstStyle/>
          <a:p>
            <a:pPr marL="285750" indent="-228600" defTabSz="914400">
              <a:lnSpc>
                <a:spcPct val="90000"/>
              </a:lnSpc>
              <a:spcAft>
                <a:spcPts val="600"/>
              </a:spcAft>
              <a:buFont typeface="Arial" panose="020B0604020202020204" pitchFamily="34" charset="0"/>
              <a:buChar char="•"/>
            </a:pPr>
            <a:r>
              <a:rPr lang="en-US" sz="2000" dirty="0"/>
              <a:t>Choose the best possible algorithm for implementation.</a:t>
            </a:r>
          </a:p>
          <a:p>
            <a:pPr marL="285750" indent="-228600" defTabSz="914400">
              <a:lnSpc>
                <a:spcPct val="90000"/>
              </a:lnSpc>
              <a:spcAft>
                <a:spcPts val="600"/>
              </a:spcAft>
              <a:buFont typeface="Arial" panose="020B0604020202020204" pitchFamily="34" charset="0"/>
              <a:buChar char="•"/>
            </a:pPr>
            <a:r>
              <a:rPr lang="en-US" sz="2000" dirty="0"/>
              <a:t>Finish coding (implementing) for the Machine Learning model.</a:t>
            </a:r>
          </a:p>
          <a:p>
            <a:pPr marL="285750" indent="-228600" defTabSz="914400">
              <a:lnSpc>
                <a:spcPct val="90000"/>
              </a:lnSpc>
              <a:spcAft>
                <a:spcPts val="600"/>
              </a:spcAft>
              <a:buFont typeface="Arial" panose="020B0604020202020204" pitchFamily="34" charset="0"/>
              <a:buChar char="•"/>
            </a:pPr>
            <a:r>
              <a:rPr lang="en-US" sz="2000" dirty="0"/>
              <a:t>Create necessary user interfaces for the web application.</a:t>
            </a:r>
          </a:p>
          <a:p>
            <a:pPr marL="285750" indent="-228600" defTabSz="914400">
              <a:lnSpc>
                <a:spcPct val="90000"/>
              </a:lnSpc>
              <a:spcAft>
                <a:spcPts val="600"/>
              </a:spcAft>
              <a:buFont typeface="Arial" panose="020B0604020202020204" pitchFamily="34" charset="0"/>
              <a:buChar char="•"/>
            </a:pPr>
            <a:r>
              <a:rPr lang="en-US" sz="2000" dirty="0"/>
              <a:t>Create a website to host the necessary .exe files for testing.</a:t>
            </a:r>
          </a:p>
          <a:p>
            <a:pPr marL="285750" indent="-228600" defTabSz="914400">
              <a:lnSpc>
                <a:spcPct val="90000"/>
              </a:lnSpc>
              <a:spcAft>
                <a:spcPts val="600"/>
              </a:spcAft>
              <a:buFont typeface="Arial" panose="020B0604020202020204" pitchFamily="34" charset="0"/>
              <a:buChar char="•"/>
            </a:pPr>
            <a:r>
              <a:rPr lang="en-US" sz="2000" dirty="0"/>
              <a:t>100% completion on training, testing and implementing ML.</a:t>
            </a:r>
          </a:p>
          <a:p>
            <a:pPr marL="285750" indent="-228600" defTabSz="914400">
              <a:lnSpc>
                <a:spcPct val="90000"/>
              </a:lnSpc>
              <a:spcAft>
                <a:spcPts val="600"/>
              </a:spcAft>
              <a:buFont typeface="Arial" panose="020B0604020202020204" pitchFamily="34" charset="0"/>
              <a:buChar char="•"/>
            </a:pPr>
            <a:r>
              <a:rPr lang="en-US" sz="2000" dirty="0"/>
              <a:t>100% completion on Implementing web application with the created Machine Learning model.</a:t>
            </a:r>
          </a:p>
          <a:p>
            <a:pPr marL="285750" indent="-228600" defTabSz="914400">
              <a:lnSpc>
                <a:spcPct val="90000"/>
              </a:lnSpc>
              <a:spcAft>
                <a:spcPts val="600"/>
              </a:spcAft>
              <a:buFont typeface="Arial" panose="020B0604020202020204" pitchFamily="34" charset="0"/>
              <a:buChar char="•"/>
            </a:pPr>
            <a:endParaRPr lang="en-US" dirty="0"/>
          </a:p>
          <a:p>
            <a:pPr marL="285750" indent="-228600" defTabSz="914400">
              <a:lnSpc>
                <a:spcPct val="90000"/>
              </a:lnSpc>
              <a:spcAft>
                <a:spcPts val="600"/>
              </a:spcAft>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0136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9062D-8366-40B4-B4C9-3B8955770EF0}"/>
              </a:ext>
            </a:extLst>
          </p:cNvPr>
          <p:cNvSpPr txBox="1"/>
          <p:nvPr/>
        </p:nvSpPr>
        <p:spPr>
          <a:xfrm>
            <a:off x="2726432" y="1041082"/>
            <a:ext cx="6739136" cy="23879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200" b="1" kern="1200" dirty="0">
                <a:solidFill>
                  <a:schemeClr val="tx2"/>
                </a:solidFill>
                <a:latin typeface="+mj-lt"/>
                <a:ea typeface="+mj-ea"/>
                <a:cs typeface="+mj-cs"/>
              </a:rPr>
              <a:t>Milestone Progress</a:t>
            </a:r>
          </a:p>
        </p:txBody>
      </p:sp>
    </p:spTree>
    <p:extLst>
      <p:ext uri="{BB962C8B-B14F-4D97-AF65-F5344CB8AC3E}">
        <p14:creationId xmlns:p14="http://schemas.microsoft.com/office/powerpoint/2010/main" val="263758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2F80F6-55C4-4FD0-9255-D6324D65939B}"/>
              </a:ext>
            </a:extLst>
          </p:cNvPr>
          <p:cNvSpPr txBox="1"/>
          <p:nvPr/>
        </p:nvSpPr>
        <p:spPr>
          <a:xfrm>
            <a:off x="619432" y="648929"/>
            <a:ext cx="10722078" cy="646331"/>
          </a:xfrm>
          <a:prstGeom prst="rect">
            <a:avLst/>
          </a:prstGeom>
          <a:noFill/>
        </p:spPr>
        <p:txBody>
          <a:bodyPr wrap="square" rtlCol="0">
            <a:spAutoFit/>
          </a:bodyPr>
          <a:lstStyle/>
          <a:p>
            <a:r>
              <a:rPr lang="en-US" sz="3600" b="1" dirty="0"/>
              <a:t>Milestone Progress</a:t>
            </a:r>
          </a:p>
        </p:txBody>
      </p:sp>
      <p:pic>
        <p:nvPicPr>
          <p:cNvPr id="4" name="Picture 3" descr="A picture containing text, window, sitting, kitchen&#10;&#10;Description automatically generated">
            <a:extLst>
              <a:ext uri="{FF2B5EF4-FFF2-40B4-BE49-F238E27FC236}">
                <a16:creationId xmlns:a16="http://schemas.microsoft.com/office/drawing/2014/main" id="{936148FF-08C0-4B02-BD73-E572DC285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32" y="1559076"/>
            <a:ext cx="11295528" cy="4798693"/>
          </a:xfrm>
          <a:prstGeom prst="rect">
            <a:avLst/>
          </a:prstGeom>
        </p:spPr>
      </p:pic>
    </p:spTree>
    <p:extLst>
      <p:ext uri="{BB962C8B-B14F-4D97-AF65-F5344CB8AC3E}">
        <p14:creationId xmlns:p14="http://schemas.microsoft.com/office/powerpoint/2010/main" val="415898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3">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5">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extBox 1">
            <a:extLst>
              <a:ext uri="{FF2B5EF4-FFF2-40B4-BE49-F238E27FC236}">
                <a16:creationId xmlns:a16="http://schemas.microsoft.com/office/drawing/2014/main" id="{D5B008E1-4DDA-4FB3-80F1-B7D7F0DD6709}"/>
              </a:ext>
            </a:extLst>
          </p:cNvPr>
          <p:cNvSpPr txBox="1"/>
          <p:nvPr/>
        </p:nvSpPr>
        <p:spPr>
          <a:xfrm>
            <a:off x="2726279" y="1741337"/>
            <a:ext cx="6739136" cy="23879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b="1" dirty="0"/>
              <a:t>Secure User Authentication</a:t>
            </a:r>
            <a:endParaRPr lang="en-US" sz="5200" b="1" kern="1200" dirty="0">
              <a:solidFill>
                <a:schemeClr val="tx2"/>
              </a:solidFill>
              <a:latin typeface="+mj-lt"/>
              <a:ea typeface="+mj-ea"/>
              <a:cs typeface="+mj-cs"/>
            </a:endParaRPr>
          </a:p>
        </p:txBody>
      </p:sp>
      <p:grpSp>
        <p:nvGrpSpPr>
          <p:cNvPr id="37" name="Group 17">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5" name="Freeform: Shape 24">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500243C3-18B7-CE45-B58C-753AF4A95480}"/>
              </a:ext>
            </a:extLst>
          </p:cNvPr>
          <p:cNvSpPr/>
          <p:nvPr/>
        </p:nvSpPr>
        <p:spPr>
          <a:xfrm>
            <a:off x="4841721" y="4426185"/>
            <a:ext cx="2508251" cy="307777"/>
          </a:xfrm>
          <a:prstGeom prst="rect">
            <a:avLst/>
          </a:prstGeom>
        </p:spPr>
        <p:txBody>
          <a:bodyPr wrap="none">
            <a:spAutoFit/>
          </a:bodyPr>
          <a:lstStyle/>
          <a:p>
            <a:r>
              <a:rPr lang="en-US" sz="1400" dirty="0" err="1">
                <a:solidFill>
                  <a:schemeClr val="tx1">
                    <a:lumMod val="75000"/>
                  </a:schemeClr>
                </a:solidFill>
              </a:rPr>
              <a:t>Samarasekara</a:t>
            </a:r>
            <a:r>
              <a:rPr lang="en-US" sz="1400" dirty="0">
                <a:solidFill>
                  <a:schemeClr val="tx1">
                    <a:lumMod val="75000"/>
                  </a:schemeClr>
                </a:solidFill>
              </a:rPr>
              <a:t> C.N (IT17126816)</a:t>
            </a:r>
          </a:p>
        </p:txBody>
      </p:sp>
    </p:spTree>
    <p:extLst>
      <p:ext uri="{BB962C8B-B14F-4D97-AF65-F5344CB8AC3E}">
        <p14:creationId xmlns:p14="http://schemas.microsoft.com/office/powerpoint/2010/main" val="15295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C97578-C8DF-4F0C-B5CF-645203A21E40}"/>
              </a:ext>
            </a:extLst>
          </p:cNvPr>
          <p:cNvSpPr txBox="1"/>
          <p:nvPr/>
        </p:nvSpPr>
        <p:spPr>
          <a:xfrm>
            <a:off x="7145654" y="991443"/>
            <a:ext cx="4646295" cy="10878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dirty="0">
                <a:latin typeface="+mj-lt"/>
                <a:ea typeface="+mj-ea"/>
                <a:cs typeface="+mj-cs"/>
              </a:rPr>
              <a:t>Secure User Authentication </a:t>
            </a:r>
          </a:p>
        </p:txBody>
      </p:sp>
      <p:pic>
        <p:nvPicPr>
          <p:cNvPr id="6" name="Picture 5">
            <a:extLst>
              <a:ext uri="{FF2B5EF4-FFF2-40B4-BE49-F238E27FC236}">
                <a16:creationId xmlns:a16="http://schemas.microsoft.com/office/drawing/2014/main" id="{63C63F7E-9C77-494F-98FF-1B29765EC559}"/>
              </a:ext>
            </a:extLst>
          </p:cNvPr>
          <p:cNvPicPr>
            <a:picLocks noChangeAspect="1"/>
          </p:cNvPicPr>
          <p:nvPr/>
        </p:nvPicPr>
        <p:blipFill rotWithShape="1">
          <a:blip r:embed="rId2"/>
          <a:srcRect l="2473"/>
          <a:stretch/>
        </p:blipFill>
        <p:spPr>
          <a:xfrm>
            <a:off x="0" y="991443"/>
            <a:ext cx="4845297" cy="4968136"/>
          </a:xfrm>
          <a:prstGeom prst="rect">
            <a:avLst/>
          </a:prstGeom>
        </p:spPr>
      </p:pic>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0DA042E-217D-4E7E-B90C-968B08D679AB}"/>
              </a:ext>
            </a:extLst>
          </p:cNvPr>
          <p:cNvSpPr txBox="1"/>
          <p:nvPr/>
        </p:nvSpPr>
        <p:spPr>
          <a:xfrm>
            <a:off x="5672380" y="2684095"/>
            <a:ext cx="6119569" cy="3492868"/>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dirty="0"/>
              <a:t>Most IoT devices do not prioritize user authentication. The devices that do provide means of authenticating a user only accounts for basic authentication mechanisms.  </a:t>
            </a:r>
            <a:endParaRPr lang="en-US" b="1" i="1" dirty="0"/>
          </a:p>
          <a:p>
            <a:pPr indent="-228600" defTabSz="914400">
              <a:lnSpc>
                <a:spcPct val="90000"/>
              </a:lnSpc>
              <a:spcAft>
                <a:spcPts val="600"/>
              </a:spcAft>
              <a:buFont typeface="Arial" panose="020B0604020202020204" pitchFamily="34" charset="0"/>
              <a:buChar char="•"/>
            </a:pPr>
            <a:endParaRPr lang="en-US" b="1" i="1" dirty="0"/>
          </a:p>
          <a:p>
            <a:pPr marL="342900" indent="-228600" defTabSz="914400">
              <a:lnSpc>
                <a:spcPct val="90000"/>
              </a:lnSpc>
              <a:spcAft>
                <a:spcPts val="600"/>
              </a:spcAft>
              <a:buFont typeface="Arial" panose="020B0604020202020204" pitchFamily="34" charset="0"/>
              <a:buChar char="•"/>
            </a:pPr>
            <a:r>
              <a:rPr lang="en-US" dirty="0"/>
              <a:t>Therefore, in order to overcome this an MFA (Multi Factor Authentication) mechanism will be implemented.</a:t>
            </a:r>
          </a:p>
          <a:p>
            <a:pPr marL="342900" indent="-228600" defTabSz="914400">
              <a:lnSpc>
                <a:spcPct val="90000"/>
              </a:lnSpc>
              <a:spcAft>
                <a:spcPts val="600"/>
              </a:spcAft>
              <a:buFont typeface="Arial" panose="020B0604020202020204" pitchFamily="34" charset="0"/>
              <a:buChar char="•"/>
            </a:pPr>
            <a:endParaRPr lang="en-US" dirty="0"/>
          </a:p>
          <a:p>
            <a:pPr marL="342900" indent="-228600" defTabSz="914400">
              <a:lnSpc>
                <a:spcPct val="90000"/>
              </a:lnSpc>
              <a:spcAft>
                <a:spcPts val="600"/>
              </a:spcAft>
              <a:buFont typeface="Arial" panose="020B0604020202020204" pitchFamily="34" charset="0"/>
              <a:buChar char="•"/>
            </a:pPr>
            <a:r>
              <a:rPr lang="en-US" dirty="0"/>
              <a:t>Keystroke Dynamics would be utilized with the aid of machine learning in order to scrutinize a user’s typing patterns. Thus adding an additional layer of protection in the event of credentials being compromised.</a:t>
            </a:r>
          </a:p>
        </p:txBody>
      </p:sp>
    </p:spTree>
    <p:extLst>
      <p:ext uri="{BB962C8B-B14F-4D97-AF65-F5344CB8AC3E}">
        <p14:creationId xmlns:p14="http://schemas.microsoft.com/office/powerpoint/2010/main" val="1884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956CCA-7F4C-0B41-92DE-089C40CF60DA}"/>
              </a:ext>
            </a:extLst>
          </p:cNvPr>
          <p:cNvPicPr>
            <a:picLocks noChangeAspect="1"/>
          </p:cNvPicPr>
          <p:nvPr/>
        </p:nvPicPr>
        <p:blipFill rotWithShape="1">
          <a:blip r:embed="rId2"/>
          <a:srcRect t="21693" r="9090" b="6394"/>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CAA7DED-DBF5-448D-8796-4C00A3E1BD64}"/>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dirty="0">
                <a:latin typeface="+mj-lt"/>
                <a:ea typeface="+mj-ea"/>
                <a:cs typeface="+mj-cs"/>
              </a:rPr>
              <a:t>Technologies used</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5B3429A-8463-430B-AC04-D8141A8931F9}"/>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700"/>
              <a:t>PyCharm IDE</a:t>
            </a:r>
          </a:p>
          <a:p>
            <a:pPr marL="285750" indent="-228600" defTabSz="914400">
              <a:lnSpc>
                <a:spcPct val="90000"/>
              </a:lnSpc>
              <a:spcAft>
                <a:spcPts val="600"/>
              </a:spcAft>
              <a:buFont typeface="Arial" panose="020B0604020202020204" pitchFamily="34" charset="0"/>
              <a:buChar char="•"/>
            </a:pPr>
            <a:r>
              <a:rPr lang="en-US" sz="1700"/>
              <a:t>Python</a:t>
            </a:r>
          </a:p>
          <a:p>
            <a:pPr marL="285750" indent="-228600" defTabSz="914400">
              <a:lnSpc>
                <a:spcPct val="90000"/>
              </a:lnSpc>
              <a:spcAft>
                <a:spcPts val="600"/>
              </a:spcAft>
              <a:buFont typeface="Arial" panose="020B0604020202020204" pitchFamily="34" charset="0"/>
              <a:buChar char="•"/>
            </a:pPr>
            <a:r>
              <a:rPr lang="en-US" sz="1700"/>
              <a:t>HTML</a:t>
            </a:r>
          </a:p>
          <a:p>
            <a:pPr marL="285750" indent="-228600" defTabSz="914400">
              <a:lnSpc>
                <a:spcPct val="90000"/>
              </a:lnSpc>
              <a:spcAft>
                <a:spcPts val="600"/>
              </a:spcAft>
              <a:buFont typeface="Arial" panose="020B0604020202020204" pitchFamily="34" charset="0"/>
              <a:buChar char="•"/>
            </a:pPr>
            <a:r>
              <a:rPr lang="en-US" sz="1700"/>
              <a:t>CSS</a:t>
            </a:r>
          </a:p>
          <a:p>
            <a:pPr marL="285750" indent="-228600" defTabSz="914400">
              <a:lnSpc>
                <a:spcPct val="90000"/>
              </a:lnSpc>
              <a:spcAft>
                <a:spcPts val="600"/>
              </a:spcAft>
              <a:buFont typeface="Arial" panose="020B0604020202020204" pitchFamily="34" charset="0"/>
              <a:buChar char="•"/>
            </a:pPr>
            <a:r>
              <a:rPr lang="en-US" sz="1700"/>
              <a:t>JavaScript</a:t>
            </a:r>
          </a:p>
        </p:txBody>
      </p:sp>
      <p:sp>
        <p:nvSpPr>
          <p:cNvPr id="13" name="Rectangle 12">
            <a:extLst>
              <a:ext uri="{FF2B5EF4-FFF2-40B4-BE49-F238E27FC236}">
                <a16:creationId xmlns:a16="http://schemas.microsoft.com/office/drawing/2014/main" id="{2737AD17-8F4A-8549-9FAC-2CEC9A59417B}"/>
              </a:ext>
            </a:extLst>
          </p:cNvPr>
          <p:cNvSpPr/>
          <p:nvPr/>
        </p:nvSpPr>
        <p:spPr>
          <a:xfrm>
            <a:off x="371094" y="697424"/>
            <a:ext cx="760282" cy="4638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3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36" name="Mirai"/>
          <p:cNvSpPr txBox="1">
            <a:spLocks noGrp="1"/>
          </p:cNvSpPr>
          <p:nvPr>
            <p:ph type="title"/>
          </p:nvPr>
        </p:nvSpPr>
        <p:spPr>
          <a:xfrm>
            <a:off x="825500" y="395242"/>
            <a:ext cx="10426080" cy="923330"/>
          </a:xfrm>
          <a:prstGeom prst="rect">
            <a:avLst/>
          </a:prstGeom>
        </p:spPr>
        <p:txBody>
          <a:bodyPr>
            <a:spAutoFit/>
          </a:bodyPr>
          <a:lstStyle/>
          <a:p>
            <a:pPr algn="just"/>
            <a:r>
              <a:rPr sz="6000" b="1" dirty="0" err="1"/>
              <a:t>Mirai</a:t>
            </a:r>
            <a:endParaRPr sz="6000" b="1" dirty="0"/>
          </a:p>
        </p:txBody>
      </p:sp>
      <p:sp>
        <p:nvSpPr>
          <p:cNvPr id="137" name="SYN Port Scan…"/>
          <p:cNvSpPr txBox="1">
            <a:spLocks noGrp="1"/>
          </p:cNvSpPr>
          <p:nvPr>
            <p:ph type="body" sz="half" idx="1"/>
          </p:nvPr>
        </p:nvSpPr>
        <p:spPr>
          <a:xfrm>
            <a:off x="825500" y="2093021"/>
            <a:ext cx="5920987" cy="2357568"/>
          </a:xfrm>
          <a:prstGeom prst="rect">
            <a:avLst/>
          </a:prstGeom>
        </p:spPr>
        <p:txBody>
          <a:bodyPr>
            <a:spAutoFit/>
          </a:bodyPr>
          <a:lstStyle/>
          <a:p>
            <a:pPr marL="571500" indent="-571500" algn="l">
              <a:spcBef>
                <a:spcPts val="2950"/>
              </a:spcBef>
              <a:buFont typeface="Arial" panose="020B0604020202020204" pitchFamily="34" charset="0"/>
              <a:buChar char="•"/>
              <a:defRPr sz="6100"/>
            </a:pPr>
            <a:r>
              <a:rPr sz="3600" dirty="0"/>
              <a:t>SYN Port Scan</a:t>
            </a:r>
          </a:p>
          <a:p>
            <a:pPr marL="571500" indent="-571500" algn="l">
              <a:spcBef>
                <a:spcPts val="2950"/>
              </a:spcBef>
              <a:buFont typeface="Arial" panose="020B0604020202020204" pitchFamily="34" charset="0"/>
              <a:buChar char="•"/>
              <a:defRPr sz="6100"/>
            </a:pPr>
            <a:r>
              <a:rPr sz="3600" dirty="0"/>
              <a:t>Brute Force Authentication</a:t>
            </a:r>
          </a:p>
          <a:p>
            <a:pPr marL="571500" indent="-571500" algn="l">
              <a:spcBef>
                <a:spcPts val="2950"/>
              </a:spcBef>
              <a:buFont typeface="Arial" panose="020B0604020202020204" pitchFamily="34" charset="0"/>
              <a:buChar char="•"/>
              <a:defRPr sz="6100"/>
            </a:pPr>
            <a:r>
              <a:rPr sz="3600" dirty="0"/>
              <a:t>Report Success </a:t>
            </a:r>
          </a:p>
        </p:txBody>
      </p:sp>
      <p:pic>
        <p:nvPicPr>
          <p:cNvPr id="138" name="Mirai.png" descr="Mirai.png"/>
          <p:cNvPicPr>
            <a:picLocks noChangeAspect="1"/>
          </p:cNvPicPr>
          <p:nvPr/>
        </p:nvPicPr>
        <p:blipFill>
          <a:blip r:embed="rId4"/>
          <a:stretch>
            <a:fillRect/>
          </a:stretch>
        </p:blipFill>
        <p:spPr>
          <a:xfrm>
            <a:off x="6400081" y="1185861"/>
            <a:ext cx="5518888" cy="4486278"/>
          </a:xfrm>
          <a:prstGeom prst="rect">
            <a:avLst/>
          </a:prstGeom>
          <a:ln w="12700">
            <a:miter lim="400000"/>
          </a:ln>
        </p:spPr>
      </p:pic>
    </p:spTree>
    <p:extLst>
      <p:ext uri="{BB962C8B-B14F-4D97-AF65-F5344CB8AC3E}">
        <p14:creationId xmlns:p14="http://schemas.microsoft.com/office/powerpoint/2010/main" val="346264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A1549-443B-4174-BD26-9831CCD42300}"/>
              </a:ext>
            </a:extLst>
          </p:cNvPr>
          <p:cNvSpPr txBox="1"/>
          <p:nvPr/>
        </p:nvSpPr>
        <p:spPr>
          <a:xfrm>
            <a:off x="1007164" y="1290458"/>
            <a:ext cx="3776870" cy="1200329"/>
          </a:xfrm>
          <a:prstGeom prst="rect">
            <a:avLst/>
          </a:prstGeom>
          <a:noFill/>
        </p:spPr>
        <p:txBody>
          <a:bodyPr wrap="square" rtlCol="0">
            <a:spAutoFit/>
          </a:bodyPr>
          <a:lstStyle/>
          <a:p>
            <a:r>
              <a:rPr lang="en-US" sz="3600" dirty="0">
                <a:latin typeface="+mj-lt"/>
              </a:rPr>
              <a:t>Typing Patterns Considered</a:t>
            </a:r>
          </a:p>
        </p:txBody>
      </p:sp>
      <p:pic>
        <p:nvPicPr>
          <p:cNvPr id="1026" name="Picture 2">
            <a:extLst>
              <a:ext uri="{FF2B5EF4-FFF2-40B4-BE49-F238E27FC236}">
                <a16:creationId xmlns:a16="http://schemas.microsoft.com/office/drawing/2014/main" id="{EE823086-2369-4DB8-AEB6-82B203CC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779" y="2200509"/>
            <a:ext cx="4248150" cy="1876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17FB96-26B5-43FD-8699-612799487955}"/>
              </a:ext>
            </a:extLst>
          </p:cNvPr>
          <p:cNvSpPr txBox="1"/>
          <p:nvPr/>
        </p:nvSpPr>
        <p:spPr>
          <a:xfrm>
            <a:off x="1007164" y="2781066"/>
            <a:ext cx="3684105"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Hold Time</a:t>
            </a:r>
          </a:p>
          <a:p>
            <a:pPr marL="285750" indent="-285750">
              <a:lnSpc>
                <a:spcPct val="150000"/>
              </a:lnSpc>
              <a:buFont typeface="Arial" panose="020B0604020202020204" pitchFamily="34" charset="0"/>
              <a:buChar char="•"/>
            </a:pPr>
            <a:r>
              <a:rPr lang="en-US" dirty="0" err="1"/>
              <a:t>Keydown</a:t>
            </a:r>
            <a:r>
              <a:rPr lang="en-US" dirty="0"/>
              <a:t> - </a:t>
            </a:r>
            <a:r>
              <a:rPr lang="en-US" dirty="0" err="1"/>
              <a:t>Keydown</a:t>
            </a:r>
            <a:r>
              <a:rPr lang="en-US" dirty="0"/>
              <a:t> Time</a:t>
            </a:r>
          </a:p>
          <a:p>
            <a:pPr marL="285750" indent="-285750">
              <a:lnSpc>
                <a:spcPct val="150000"/>
              </a:lnSpc>
              <a:buFont typeface="Arial" panose="020B0604020202020204" pitchFamily="34" charset="0"/>
              <a:buChar char="•"/>
            </a:pPr>
            <a:r>
              <a:rPr lang="en-US" dirty="0" err="1"/>
              <a:t>Keyup</a:t>
            </a:r>
            <a:r>
              <a:rPr lang="en-US" dirty="0"/>
              <a:t> - </a:t>
            </a:r>
            <a:r>
              <a:rPr lang="en-US" dirty="0" err="1"/>
              <a:t>Keyup</a:t>
            </a:r>
            <a:r>
              <a:rPr lang="en-US" dirty="0"/>
              <a:t> Time</a:t>
            </a:r>
          </a:p>
        </p:txBody>
      </p:sp>
    </p:spTree>
    <p:extLst>
      <p:ext uri="{BB962C8B-B14F-4D97-AF65-F5344CB8AC3E}">
        <p14:creationId xmlns:p14="http://schemas.microsoft.com/office/powerpoint/2010/main" val="4274491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2">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4">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1" name="Group 26">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28" name="Freeform: Shape 27">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D5B008E1-4DDA-4FB3-80F1-B7D7F0DD670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200" b="1" kern="1200" dirty="0">
                <a:solidFill>
                  <a:schemeClr val="tx2"/>
                </a:solidFill>
                <a:latin typeface="+mj-lt"/>
                <a:ea typeface="+mj-ea"/>
                <a:cs typeface="+mj-cs"/>
              </a:rPr>
              <a:t>Methodology and Implementation</a:t>
            </a:r>
          </a:p>
        </p:txBody>
      </p:sp>
      <p:grpSp>
        <p:nvGrpSpPr>
          <p:cNvPr id="42" name="Group 32">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34" name="Freeform: Shape 33">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82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5D073B-DB37-44F6-8FB1-E57FBC5C6CA4}"/>
              </a:ext>
            </a:extLst>
          </p:cNvPr>
          <p:cNvSpPr txBox="1"/>
          <p:nvPr/>
        </p:nvSpPr>
        <p:spPr>
          <a:xfrm>
            <a:off x="438539" y="503853"/>
            <a:ext cx="6979298" cy="646331"/>
          </a:xfrm>
          <a:prstGeom prst="rect">
            <a:avLst/>
          </a:prstGeom>
          <a:noFill/>
        </p:spPr>
        <p:txBody>
          <a:bodyPr wrap="square" rtlCol="0">
            <a:spAutoFit/>
          </a:bodyPr>
          <a:lstStyle/>
          <a:p>
            <a:r>
              <a:rPr lang="en-US" sz="3600" dirty="0"/>
              <a:t>Methodology</a:t>
            </a:r>
          </a:p>
        </p:txBody>
      </p:sp>
      <p:sp>
        <p:nvSpPr>
          <p:cNvPr id="3" name="TextBox 2">
            <a:extLst>
              <a:ext uri="{FF2B5EF4-FFF2-40B4-BE49-F238E27FC236}">
                <a16:creationId xmlns:a16="http://schemas.microsoft.com/office/drawing/2014/main" id="{4A361FB2-EDBA-42CD-B1D3-F5CF4ED31A69}"/>
              </a:ext>
            </a:extLst>
          </p:cNvPr>
          <p:cNvSpPr txBox="1"/>
          <p:nvPr/>
        </p:nvSpPr>
        <p:spPr>
          <a:xfrm>
            <a:off x="587829" y="1474237"/>
            <a:ext cx="11103428"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For this purpose 5 supervised learning algorithms were chosen. Namely,</a:t>
            </a:r>
          </a:p>
          <a:p>
            <a:endParaRPr lang="en-US" sz="2400" dirty="0"/>
          </a:p>
          <a:p>
            <a:pPr marL="342900" indent="-342900">
              <a:buFontTx/>
              <a:buChar char="-"/>
            </a:pPr>
            <a:r>
              <a:rPr lang="en-US" sz="2400" dirty="0"/>
              <a:t>K Nearest Neighbor</a:t>
            </a:r>
          </a:p>
          <a:p>
            <a:pPr marL="342900" indent="-342900">
              <a:buFontTx/>
              <a:buChar char="-"/>
            </a:pPr>
            <a:r>
              <a:rPr lang="en-US" sz="2400" dirty="0"/>
              <a:t>Logistic Regression</a:t>
            </a:r>
          </a:p>
          <a:p>
            <a:pPr marL="342900" indent="-342900">
              <a:buFontTx/>
              <a:buChar char="-"/>
            </a:pPr>
            <a:r>
              <a:rPr lang="en-US" sz="2400" dirty="0"/>
              <a:t>Decision Tree</a:t>
            </a:r>
          </a:p>
          <a:p>
            <a:pPr marL="342900" indent="-342900">
              <a:buFontTx/>
              <a:buChar char="-"/>
            </a:pPr>
            <a:r>
              <a:rPr lang="en-US" sz="2400" dirty="0"/>
              <a:t>Random Forest Classifier</a:t>
            </a:r>
          </a:p>
          <a:p>
            <a:pPr marL="342900" indent="-342900">
              <a:buFontTx/>
              <a:buChar char="-"/>
            </a:pPr>
            <a:r>
              <a:rPr lang="en-US" sz="2400" dirty="0"/>
              <a:t>Extra Tree Classifier</a:t>
            </a:r>
          </a:p>
        </p:txBody>
      </p:sp>
      <p:pic>
        <p:nvPicPr>
          <p:cNvPr id="5" name="Picture 4">
            <a:extLst>
              <a:ext uri="{FF2B5EF4-FFF2-40B4-BE49-F238E27FC236}">
                <a16:creationId xmlns:a16="http://schemas.microsoft.com/office/drawing/2014/main" id="{87CB2976-F95A-B54F-AC43-6C8CBD5D2A9C}"/>
              </a:ext>
            </a:extLst>
          </p:cNvPr>
          <p:cNvPicPr>
            <a:picLocks noChangeAspect="1"/>
          </p:cNvPicPr>
          <p:nvPr/>
        </p:nvPicPr>
        <p:blipFill>
          <a:blip r:embed="rId2"/>
          <a:stretch>
            <a:fillRect/>
          </a:stretch>
        </p:blipFill>
        <p:spPr>
          <a:xfrm>
            <a:off x="5632773" y="2526293"/>
            <a:ext cx="3251200" cy="3251200"/>
          </a:xfrm>
          <a:prstGeom prst="rect">
            <a:avLst/>
          </a:prstGeom>
        </p:spPr>
      </p:pic>
    </p:spTree>
    <p:extLst>
      <p:ext uri="{BB962C8B-B14F-4D97-AF65-F5344CB8AC3E}">
        <p14:creationId xmlns:p14="http://schemas.microsoft.com/office/powerpoint/2010/main" val="156498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of a cell phone&#10;&#10;Description automatically generated">
            <a:extLst>
              <a:ext uri="{FF2B5EF4-FFF2-40B4-BE49-F238E27FC236}">
                <a16:creationId xmlns:a16="http://schemas.microsoft.com/office/drawing/2014/main" id="{B0AA1522-7393-4F61-843D-71150ABF3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89" y="411477"/>
            <a:ext cx="3228294" cy="1376322"/>
          </a:xfrm>
          <a:prstGeom prst="rect">
            <a:avLst/>
          </a:prstGeom>
        </p:spPr>
      </p:pic>
      <p:pic>
        <p:nvPicPr>
          <p:cNvPr id="9" name="Picture 8" descr="A close up of a screen&#10;&#10;Description automatically generated">
            <a:extLst>
              <a:ext uri="{FF2B5EF4-FFF2-40B4-BE49-F238E27FC236}">
                <a16:creationId xmlns:a16="http://schemas.microsoft.com/office/drawing/2014/main" id="{FCC009D0-57B0-464A-8CF3-9E35EF923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267" y="437613"/>
            <a:ext cx="3251032" cy="1365052"/>
          </a:xfrm>
          <a:prstGeom prst="rect">
            <a:avLst/>
          </a:prstGeom>
        </p:spPr>
      </p:pic>
      <p:pic>
        <p:nvPicPr>
          <p:cNvPr id="4" name="Picture 3" descr="Screen of a cell phone&#10;&#10;Description automatically generated">
            <a:extLst>
              <a:ext uri="{FF2B5EF4-FFF2-40B4-BE49-F238E27FC236}">
                <a16:creationId xmlns:a16="http://schemas.microsoft.com/office/drawing/2014/main" id="{8C3E18BA-6F85-4C6D-8A32-6E10926C3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873" y="437613"/>
            <a:ext cx="3520438" cy="1335320"/>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EE9CCA45-E375-4F7D-B5D0-CA755C586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011" y="2683273"/>
            <a:ext cx="3228290" cy="1500478"/>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B3A6D323-853D-437E-BA00-141F5DE2E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689" y="4969047"/>
            <a:ext cx="3225770" cy="1505642"/>
          </a:xfrm>
          <a:prstGeom prst="rect">
            <a:avLst/>
          </a:prstGeom>
        </p:spPr>
      </p:pic>
      <p:sp>
        <p:nvSpPr>
          <p:cNvPr id="14" name="TextBox 13">
            <a:extLst>
              <a:ext uri="{FF2B5EF4-FFF2-40B4-BE49-F238E27FC236}">
                <a16:creationId xmlns:a16="http://schemas.microsoft.com/office/drawing/2014/main" id="{CAC72897-0582-4498-84D8-700B9A3CD6CD}"/>
              </a:ext>
            </a:extLst>
          </p:cNvPr>
          <p:cNvSpPr txBox="1"/>
          <p:nvPr/>
        </p:nvSpPr>
        <p:spPr>
          <a:xfrm>
            <a:off x="4657256" y="2916520"/>
            <a:ext cx="6465287" cy="230936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kern="1200">
                <a:solidFill>
                  <a:srgbClr val="FFFFFF"/>
                </a:solidFill>
                <a:latin typeface="+mj-lt"/>
                <a:ea typeface="+mj-ea"/>
                <a:cs typeface="+mj-cs"/>
              </a:rPr>
              <a:t>Accuracy Results</a:t>
            </a:r>
          </a:p>
        </p:txBody>
      </p:sp>
      <p:pic>
        <p:nvPicPr>
          <p:cNvPr id="16" name="Graphic 15" descr="Checkmark">
            <a:extLst>
              <a:ext uri="{FF2B5EF4-FFF2-40B4-BE49-F238E27FC236}">
                <a16:creationId xmlns:a16="http://schemas.microsoft.com/office/drawing/2014/main" id="{8B94C5F3-4194-40DD-8389-8B78CA65D9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1840" y="3253862"/>
            <a:ext cx="745958" cy="745958"/>
          </a:xfrm>
          <a:prstGeom prst="rect">
            <a:avLst/>
          </a:prstGeom>
        </p:spPr>
      </p:pic>
      <p:pic>
        <p:nvPicPr>
          <p:cNvPr id="18" name="Graphic 17" descr="Close">
            <a:extLst>
              <a:ext uri="{FF2B5EF4-FFF2-40B4-BE49-F238E27FC236}">
                <a16:creationId xmlns:a16="http://schemas.microsoft.com/office/drawing/2014/main" id="{BC525532-BED9-4AAF-8DF8-B48318C84B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3792" y="1051920"/>
            <a:ext cx="782053" cy="782053"/>
          </a:xfrm>
          <a:prstGeom prst="rect">
            <a:avLst/>
          </a:prstGeom>
        </p:spPr>
      </p:pic>
      <p:pic>
        <p:nvPicPr>
          <p:cNvPr id="20" name="Graphic 19" descr="Close">
            <a:extLst>
              <a:ext uri="{FF2B5EF4-FFF2-40B4-BE49-F238E27FC236}">
                <a16:creationId xmlns:a16="http://schemas.microsoft.com/office/drawing/2014/main" id="{6566DDB7-5117-4543-ACAB-88B42CF148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92258" y="989036"/>
            <a:ext cx="782053" cy="782053"/>
          </a:xfrm>
          <a:prstGeom prst="rect">
            <a:avLst/>
          </a:prstGeom>
        </p:spPr>
      </p:pic>
      <p:pic>
        <p:nvPicPr>
          <p:cNvPr id="22" name="Graphic 21" descr="Close">
            <a:extLst>
              <a:ext uri="{FF2B5EF4-FFF2-40B4-BE49-F238E27FC236}">
                <a16:creationId xmlns:a16="http://schemas.microsoft.com/office/drawing/2014/main" id="{9EB8EB3C-C5F3-440B-90B4-E6B0DF852B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6245" y="1028045"/>
            <a:ext cx="782053" cy="782053"/>
          </a:xfrm>
          <a:prstGeom prst="rect">
            <a:avLst/>
          </a:prstGeom>
        </p:spPr>
      </p:pic>
      <p:pic>
        <p:nvPicPr>
          <p:cNvPr id="24" name="Graphic 23" descr="Checkmark">
            <a:extLst>
              <a:ext uri="{FF2B5EF4-FFF2-40B4-BE49-F238E27FC236}">
                <a16:creationId xmlns:a16="http://schemas.microsoft.com/office/drawing/2014/main" id="{C7AECD0B-EBC4-4826-A60E-C4FA5122BB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8117" y="5671200"/>
            <a:ext cx="745958" cy="745958"/>
          </a:xfrm>
          <a:prstGeom prst="rect">
            <a:avLst/>
          </a:prstGeom>
        </p:spPr>
      </p:pic>
      <p:pic>
        <p:nvPicPr>
          <p:cNvPr id="43" name="Graphic 42" descr="Right pointing backhand index">
            <a:extLst>
              <a:ext uri="{FF2B5EF4-FFF2-40B4-BE49-F238E27FC236}">
                <a16:creationId xmlns:a16="http://schemas.microsoft.com/office/drawing/2014/main" id="{95B1EDD3-E357-4F86-B8A2-02B3A8DF18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000067" y="2939431"/>
            <a:ext cx="914400" cy="914400"/>
          </a:xfrm>
          <a:prstGeom prst="rect">
            <a:avLst/>
          </a:prstGeom>
        </p:spPr>
      </p:pic>
    </p:spTree>
    <p:extLst>
      <p:ext uri="{BB962C8B-B14F-4D97-AF65-F5344CB8AC3E}">
        <p14:creationId xmlns:p14="http://schemas.microsoft.com/office/powerpoint/2010/main" val="222392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313A7E49-C86D-427F-8B4D-FD20C3D05A81}"/>
              </a:ext>
            </a:extLst>
          </p:cNvPr>
          <p:cNvPicPr>
            <a:picLocks noChangeAspect="1"/>
          </p:cNvPicPr>
          <p:nvPr/>
        </p:nvPicPr>
        <p:blipFill rotWithShape="1">
          <a:blip r:embed="rId2">
            <a:extLst>
              <a:ext uri="{28A0092B-C50C-407E-A947-70E740481C1C}">
                <a14:useLocalDpi xmlns:a14="http://schemas.microsoft.com/office/drawing/2010/main" val="0"/>
              </a:ext>
            </a:extLst>
          </a:blip>
          <a:srcRect r="3988" b="1"/>
          <a:stretch/>
        </p:blipFill>
        <p:spPr>
          <a:xfrm>
            <a:off x="196850" y="173518"/>
            <a:ext cx="11798300" cy="6512763"/>
          </a:xfrm>
          <a:prstGeom prst="rect">
            <a:avLst/>
          </a:prstGeom>
        </p:spPr>
      </p:pic>
    </p:spTree>
    <p:extLst>
      <p:ext uri="{BB962C8B-B14F-4D97-AF65-F5344CB8AC3E}">
        <p14:creationId xmlns:p14="http://schemas.microsoft.com/office/powerpoint/2010/main" val="1211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5AFC2F9-A690-43EC-8EB8-6DE478E0BF1D}"/>
              </a:ext>
            </a:extLst>
          </p:cNvPr>
          <p:cNvPicPr>
            <a:picLocks noChangeAspect="1"/>
          </p:cNvPicPr>
          <p:nvPr/>
        </p:nvPicPr>
        <p:blipFill rotWithShape="1">
          <a:blip r:embed="rId2">
            <a:extLst>
              <a:ext uri="{28A0092B-C50C-407E-A947-70E740481C1C}">
                <a14:useLocalDpi xmlns:a14="http://schemas.microsoft.com/office/drawing/2010/main" val="0"/>
              </a:ext>
            </a:extLst>
          </a:blip>
          <a:srcRect r="3533" b="-1"/>
          <a:stretch/>
        </p:blipFill>
        <p:spPr>
          <a:xfrm>
            <a:off x="196850" y="173518"/>
            <a:ext cx="11798300" cy="6512763"/>
          </a:xfrm>
          <a:prstGeom prst="rect">
            <a:avLst/>
          </a:prstGeom>
        </p:spPr>
      </p:pic>
    </p:spTree>
    <p:extLst>
      <p:ext uri="{BB962C8B-B14F-4D97-AF65-F5344CB8AC3E}">
        <p14:creationId xmlns:p14="http://schemas.microsoft.com/office/powerpoint/2010/main" val="324034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F97F80F8-8400-4280-99D2-8A2D93F86AFC}"/>
              </a:ext>
            </a:extLst>
          </p:cNvPr>
          <p:cNvPicPr>
            <a:picLocks noChangeAspect="1"/>
          </p:cNvPicPr>
          <p:nvPr/>
        </p:nvPicPr>
        <p:blipFill rotWithShape="1">
          <a:blip r:embed="rId2">
            <a:extLst>
              <a:ext uri="{28A0092B-C50C-407E-A947-70E740481C1C}">
                <a14:useLocalDpi xmlns:a14="http://schemas.microsoft.com/office/drawing/2010/main" val="0"/>
              </a:ext>
            </a:extLst>
          </a:blip>
          <a:srcRect r="3080" b="-2"/>
          <a:stretch/>
        </p:blipFill>
        <p:spPr>
          <a:xfrm>
            <a:off x="196850" y="173518"/>
            <a:ext cx="11798300" cy="6512763"/>
          </a:xfrm>
          <a:prstGeom prst="rect">
            <a:avLst/>
          </a:prstGeom>
        </p:spPr>
      </p:pic>
    </p:spTree>
    <p:extLst>
      <p:ext uri="{BB962C8B-B14F-4D97-AF65-F5344CB8AC3E}">
        <p14:creationId xmlns:p14="http://schemas.microsoft.com/office/powerpoint/2010/main" val="259786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3D55840C-9426-482C-9C08-39273851756E}"/>
              </a:ext>
            </a:extLst>
          </p:cNvPr>
          <p:cNvPicPr>
            <a:picLocks noChangeAspect="1"/>
          </p:cNvPicPr>
          <p:nvPr/>
        </p:nvPicPr>
        <p:blipFill rotWithShape="1">
          <a:blip r:embed="rId2">
            <a:extLst>
              <a:ext uri="{28A0092B-C50C-407E-A947-70E740481C1C}">
                <a14:useLocalDpi xmlns:a14="http://schemas.microsoft.com/office/drawing/2010/main" val="0"/>
              </a:ext>
            </a:extLst>
          </a:blip>
          <a:srcRect r="3080" b="-2"/>
          <a:stretch/>
        </p:blipFill>
        <p:spPr>
          <a:xfrm>
            <a:off x="196850" y="173518"/>
            <a:ext cx="11798300" cy="6512763"/>
          </a:xfrm>
          <a:prstGeom prst="rect">
            <a:avLst/>
          </a:prstGeom>
        </p:spPr>
      </p:pic>
    </p:spTree>
    <p:extLst>
      <p:ext uri="{BB962C8B-B14F-4D97-AF65-F5344CB8AC3E}">
        <p14:creationId xmlns:p14="http://schemas.microsoft.com/office/powerpoint/2010/main" val="407619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7DF88FE-7AED-4719-82BA-5B1320583EF8}"/>
              </a:ext>
            </a:extLst>
          </p:cNvPr>
          <p:cNvPicPr>
            <a:picLocks noChangeAspect="1"/>
          </p:cNvPicPr>
          <p:nvPr/>
        </p:nvPicPr>
        <p:blipFill rotWithShape="1">
          <a:blip r:embed="rId2">
            <a:extLst>
              <a:ext uri="{28A0092B-C50C-407E-A947-70E740481C1C}">
                <a14:useLocalDpi xmlns:a14="http://schemas.microsoft.com/office/drawing/2010/main" val="0"/>
              </a:ext>
            </a:extLst>
          </a:blip>
          <a:srcRect l="955" r="2578" b="-1"/>
          <a:stretch/>
        </p:blipFill>
        <p:spPr>
          <a:xfrm>
            <a:off x="196850" y="192179"/>
            <a:ext cx="11798300" cy="6512763"/>
          </a:xfrm>
          <a:prstGeom prst="rect">
            <a:avLst/>
          </a:prstGeom>
        </p:spPr>
      </p:pic>
    </p:spTree>
    <p:extLst>
      <p:ext uri="{BB962C8B-B14F-4D97-AF65-F5344CB8AC3E}">
        <p14:creationId xmlns:p14="http://schemas.microsoft.com/office/powerpoint/2010/main" val="344471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1DFD9843-73B5-49FA-9570-AD70B1054133}"/>
              </a:ext>
            </a:extLst>
          </p:cNvPr>
          <p:cNvPicPr>
            <a:picLocks noChangeAspect="1"/>
          </p:cNvPicPr>
          <p:nvPr/>
        </p:nvPicPr>
        <p:blipFill rotWithShape="1">
          <a:blip r:embed="rId2">
            <a:extLst>
              <a:ext uri="{28A0092B-C50C-407E-A947-70E740481C1C}">
                <a14:useLocalDpi xmlns:a14="http://schemas.microsoft.com/office/drawing/2010/main" val="0"/>
              </a:ext>
            </a:extLst>
          </a:blip>
          <a:srcRect l="1371" r="2617" b="1"/>
          <a:stretch/>
        </p:blipFill>
        <p:spPr>
          <a:xfrm>
            <a:off x="196850" y="173518"/>
            <a:ext cx="11798300" cy="6512763"/>
          </a:xfrm>
          <a:prstGeom prst="rect">
            <a:avLst/>
          </a:prstGeom>
        </p:spPr>
      </p:pic>
    </p:spTree>
    <p:extLst>
      <p:ext uri="{BB962C8B-B14F-4D97-AF65-F5344CB8AC3E}">
        <p14:creationId xmlns:p14="http://schemas.microsoft.com/office/powerpoint/2010/main" val="313741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0" name="BASHLITE"/>
          <p:cNvSpPr txBox="1">
            <a:spLocks noGrp="1"/>
          </p:cNvSpPr>
          <p:nvPr>
            <p:ph type="title"/>
          </p:nvPr>
        </p:nvSpPr>
        <p:spPr>
          <a:xfrm>
            <a:off x="810002" y="359060"/>
            <a:ext cx="10372786" cy="923330"/>
          </a:xfrm>
          <a:prstGeom prst="rect">
            <a:avLst/>
          </a:prstGeom>
        </p:spPr>
        <p:txBody>
          <a:bodyPr>
            <a:spAutoFit/>
          </a:bodyPr>
          <a:lstStyle/>
          <a:p>
            <a:pPr algn="just"/>
            <a:r>
              <a:rPr lang="en-US" sz="6000" b="1" dirty="0"/>
              <a:t>BASHLITE</a:t>
            </a:r>
            <a:endParaRPr sz="6000" b="1" dirty="0"/>
          </a:p>
        </p:txBody>
      </p:sp>
      <p:sp>
        <p:nvSpPr>
          <p:cNvPr id="141" name="Tampering the /etc/rc.local file…"/>
          <p:cNvSpPr txBox="1">
            <a:spLocks noGrp="1"/>
          </p:cNvSpPr>
          <p:nvPr>
            <p:ph type="body" sz="half" idx="1"/>
          </p:nvPr>
        </p:nvSpPr>
        <p:spPr>
          <a:xfrm>
            <a:off x="810002" y="1962258"/>
            <a:ext cx="5699852" cy="3354765"/>
          </a:xfrm>
          <a:prstGeom prst="rect">
            <a:avLst/>
          </a:prstGeom>
        </p:spPr>
        <p:txBody>
          <a:bodyPr>
            <a:spAutoFit/>
          </a:bodyPr>
          <a:lstStyle/>
          <a:p>
            <a:pPr marL="457200" indent="-457200" algn="l">
              <a:spcBef>
                <a:spcPts val="2950"/>
              </a:spcBef>
              <a:buFont typeface="Arial" panose="020B0604020202020204" pitchFamily="34" charset="0"/>
              <a:buChar char="•"/>
              <a:defRPr sz="6100"/>
            </a:pPr>
            <a:r>
              <a:rPr sz="3600" dirty="0"/>
              <a:t>Tampering the</a:t>
            </a:r>
            <a:r>
              <a:rPr sz="3600" i="1" dirty="0"/>
              <a:t> /</a:t>
            </a:r>
            <a:r>
              <a:rPr sz="3600" i="1" dirty="0" err="1"/>
              <a:t>etc</a:t>
            </a:r>
            <a:r>
              <a:rPr sz="3600" i="1" dirty="0"/>
              <a:t>/</a:t>
            </a:r>
            <a:r>
              <a:rPr sz="3600" i="1" dirty="0" err="1"/>
              <a:t>rc.local</a:t>
            </a:r>
            <a:r>
              <a:rPr sz="3600" dirty="0"/>
              <a:t> file</a:t>
            </a:r>
          </a:p>
          <a:p>
            <a:pPr marL="457200" indent="-457200" algn="l">
              <a:spcBef>
                <a:spcPts val="2950"/>
              </a:spcBef>
              <a:buFont typeface="Arial" panose="020B0604020202020204" pitchFamily="34" charset="0"/>
              <a:buChar char="•"/>
              <a:defRPr sz="6100"/>
            </a:pPr>
            <a:r>
              <a:rPr sz="3600" dirty="0"/>
              <a:t>Aiming to survive a device reboot</a:t>
            </a:r>
          </a:p>
          <a:p>
            <a:pPr marL="457200" indent="-457200" algn="l">
              <a:spcBef>
                <a:spcPts val="2950"/>
              </a:spcBef>
              <a:buFont typeface="Arial" panose="020B0604020202020204" pitchFamily="34" charset="0"/>
              <a:buChar char="•"/>
              <a:defRPr sz="6100"/>
            </a:pPr>
            <a:r>
              <a:rPr sz="3600" dirty="0"/>
              <a:t>Agent-Handler based</a:t>
            </a:r>
          </a:p>
        </p:txBody>
      </p:sp>
      <p:pic>
        <p:nvPicPr>
          <p:cNvPr id="142" name="pngwave (1).png" descr="pngwave (1).png"/>
          <p:cNvPicPr>
            <a:picLocks noChangeAspect="1"/>
          </p:cNvPicPr>
          <p:nvPr/>
        </p:nvPicPr>
        <p:blipFill>
          <a:blip r:embed="rId4"/>
          <a:stretch>
            <a:fillRect/>
          </a:stretch>
        </p:blipFill>
        <p:spPr>
          <a:xfrm>
            <a:off x="6948823" y="1962258"/>
            <a:ext cx="4433175" cy="2938426"/>
          </a:xfrm>
          <a:prstGeom prst="rect">
            <a:avLst/>
          </a:prstGeom>
          <a:ln w="12700">
            <a:miter lim="400000"/>
          </a:ln>
        </p:spPr>
      </p:pic>
    </p:spTree>
    <p:extLst>
      <p:ext uri="{BB962C8B-B14F-4D97-AF65-F5344CB8AC3E}">
        <p14:creationId xmlns:p14="http://schemas.microsoft.com/office/powerpoint/2010/main" val="361208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8958E0D0-7A89-442B-A92E-931C31E47213}"/>
              </a:ext>
            </a:extLst>
          </p:cNvPr>
          <p:cNvPicPr>
            <a:picLocks noChangeAspect="1"/>
          </p:cNvPicPr>
          <p:nvPr/>
        </p:nvPicPr>
        <p:blipFill rotWithShape="1">
          <a:blip r:embed="rId2">
            <a:extLst>
              <a:ext uri="{28A0092B-C50C-407E-A947-70E740481C1C}">
                <a14:useLocalDpi xmlns:a14="http://schemas.microsoft.com/office/drawing/2010/main" val="0"/>
              </a:ext>
            </a:extLst>
          </a:blip>
          <a:srcRect l="2563" r="517" b="-2"/>
          <a:stretch/>
        </p:blipFill>
        <p:spPr>
          <a:xfrm>
            <a:off x="196850" y="173518"/>
            <a:ext cx="11798300" cy="6512763"/>
          </a:xfrm>
          <a:prstGeom prst="rect">
            <a:avLst/>
          </a:prstGeom>
        </p:spPr>
      </p:pic>
    </p:spTree>
    <p:extLst>
      <p:ext uri="{BB962C8B-B14F-4D97-AF65-F5344CB8AC3E}">
        <p14:creationId xmlns:p14="http://schemas.microsoft.com/office/powerpoint/2010/main" val="3832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3F5F8CC-C127-4B6A-86F9-A148EC938AB1}"/>
              </a:ext>
            </a:extLst>
          </p:cNvPr>
          <p:cNvPicPr>
            <a:picLocks noChangeAspect="1"/>
          </p:cNvPicPr>
          <p:nvPr/>
        </p:nvPicPr>
        <p:blipFill rotWithShape="1">
          <a:blip r:embed="rId2">
            <a:extLst>
              <a:ext uri="{28A0092B-C50C-407E-A947-70E740481C1C}">
                <a14:useLocalDpi xmlns:a14="http://schemas.microsoft.com/office/drawing/2010/main" val="0"/>
              </a:ext>
            </a:extLst>
          </a:blip>
          <a:srcRect l="323" r="2756" b="-2"/>
          <a:stretch/>
        </p:blipFill>
        <p:spPr>
          <a:xfrm>
            <a:off x="196850" y="173518"/>
            <a:ext cx="11798300" cy="6512763"/>
          </a:xfrm>
          <a:prstGeom prst="rect">
            <a:avLst/>
          </a:prstGeom>
        </p:spPr>
      </p:pic>
    </p:spTree>
    <p:extLst>
      <p:ext uri="{BB962C8B-B14F-4D97-AF65-F5344CB8AC3E}">
        <p14:creationId xmlns:p14="http://schemas.microsoft.com/office/powerpoint/2010/main" val="424105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08E92904-F814-423C-95D0-0498FA6E9B18}"/>
              </a:ext>
            </a:extLst>
          </p:cNvPr>
          <p:cNvPicPr>
            <a:picLocks noChangeAspect="1"/>
          </p:cNvPicPr>
          <p:nvPr/>
        </p:nvPicPr>
        <p:blipFill rotWithShape="1">
          <a:blip r:embed="rId2">
            <a:extLst>
              <a:ext uri="{28A0092B-C50C-407E-A947-70E740481C1C}">
                <a14:useLocalDpi xmlns:a14="http://schemas.microsoft.com/office/drawing/2010/main" val="0"/>
              </a:ext>
            </a:extLst>
          </a:blip>
          <a:srcRect l="1781" r="1299" b="-2"/>
          <a:stretch/>
        </p:blipFill>
        <p:spPr>
          <a:xfrm>
            <a:off x="196850" y="173518"/>
            <a:ext cx="11798300" cy="6512763"/>
          </a:xfrm>
          <a:prstGeom prst="rect">
            <a:avLst/>
          </a:prstGeom>
        </p:spPr>
      </p:pic>
    </p:spTree>
    <p:extLst>
      <p:ext uri="{BB962C8B-B14F-4D97-AF65-F5344CB8AC3E}">
        <p14:creationId xmlns:p14="http://schemas.microsoft.com/office/powerpoint/2010/main" val="296058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03C90EBE-F9CC-4192-ADAE-25E1E798DC9B}"/>
              </a:ext>
            </a:extLst>
          </p:cNvPr>
          <p:cNvPicPr>
            <a:picLocks noChangeAspect="1"/>
          </p:cNvPicPr>
          <p:nvPr/>
        </p:nvPicPr>
        <p:blipFill rotWithShape="1">
          <a:blip r:embed="rId2">
            <a:extLst>
              <a:ext uri="{28A0092B-C50C-407E-A947-70E740481C1C}">
                <a14:useLocalDpi xmlns:a14="http://schemas.microsoft.com/office/drawing/2010/main" val="0"/>
              </a:ext>
            </a:extLst>
          </a:blip>
          <a:srcRect l="927" r="2153" b="-2"/>
          <a:stretch/>
        </p:blipFill>
        <p:spPr>
          <a:xfrm>
            <a:off x="196850" y="173518"/>
            <a:ext cx="11798300" cy="6512763"/>
          </a:xfrm>
          <a:prstGeom prst="rect">
            <a:avLst/>
          </a:prstGeom>
        </p:spPr>
      </p:pic>
    </p:spTree>
    <p:extLst>
      <p:ext uri="{BB962C8B-B14F-4D97-AF65-F5344CB8AC3E}">
        <p14:creationId xmlns:p14="http://schemas.microsoft.com/office/powerpoint/2010/main" val="16376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8700CB-6B89-ED4C-843A-28BDA041C26E}"/>
              </a:ext>
            </a:extLst>
          </p:cNvPr>
          <p:cNvPicPr>
            <a:picLocks noChangeAspect="1"/>
          </p:cNvPicPr>
          <p:nvPr/>
        </p:nvPicPr>
        <p:blipFill rotWithShape="1">
          <a:blip r:embed="rId2"/>
          <a:srcRect t="11330" r="9090" b="16756"/>
          <a:stretch/>
        </p:blipFill>
        <p:spPr>
          <a:xfrm rot="21600000">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B32BDAA-8CA5-4067-AB5B-2AE6AD99584B}"/>
              </a:ext>
            </a:extLst>
          </p:cNvPr>
          <p:cNvSpPr txBox="1"/>
          <p:nvPr/>
        </p:nvSpPr>
        <p:spPr>
          <a:xfrm>
            <a:off x="371094" y="1161288"/>
            <a:ext cx="3438144" cy="1124712"/>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r>
              <a:rPr lang="en-US" sz="4000" b="1" dirty="0">
                <a:latin typeface="+mj-lt"/>
                <a:ea typeface="+mj-ea"/>
                <a:cs typeface="+mj-cs"/>
              </a:rPr>
              <a:t>Current Achievements </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E9390C1-3ADA-46FD-9B95-6D22A2D557C5}"/>
              </a:ext>
            </a:extLst>
          </p:cNvPr>
          <p:cNvSpPr txBox="1"/>
          <p:nvPr/>
        </p:nvSpPr>
        <p:spPr>
          <a:xfrm>
            <a:off x="371094" y="2718053"/>
            <a:ext cx="4820838" cy="3832169"/>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sz="2800" dirty="0"/>
              <a:t>Choosing the best possible algorithm for implementation.</a:t>
            </a:r>
          </a:p>
          <a:p>
            <a:pPr marL="285750" indent="-228600" defTabSz="914400">
              <a:lnSpc>
                <a:spcPct val="90000"/>
              </a:lnSpc>
              <a:spcAft>
                <a:spcPts val="600"/>
              </a:spcAft>
              <a:buFont typeface="Arial" panose="020B0604020202020204" pitchFamily="34" charset="0"/>
              <a:buChar char="•"/>
            </a:pPr>
            <a:r>
              <a:rPr lang="en-US" sz="2800" dirty="0"/>
              <a:t>Finish coding (implementing) the Machine Learning model.</a:t>
            </a:r>
          </a:p>
          <a:p>
            <a:pPr marL="285750" indent="-228600" defTabSz="914400">
              <a:lnSpc>
                <a:spcPct val="90000"/>
              </a:lnSpc>
              <a:spcAft>
                <a:spcPts val="600"/>
              </a:spcAft>
              <a:buFont typeface="Arial" panose="020B0604020202020204" pitchFamily="34" charset="0"/>
              <a:buChar char="•"/>
            </a:pPr>
            <a:r>
              <a:rPr lang="en-US" sz="2800" dirty="0"/>
              <a:t>Completion on training, testing and implementing the Machine Learning model.</a:t>
            </a:r>
          </a:p>
          <a:p>
            <a:pPr marL="285750" indent="-228600" defTabSz="914400">
              <a:lnSpc>
                <a:spcPct val="90000"/>
              </a:lnSpc>
              <a:spcAft>
                <a:spcPts val="600"/>
              </a:spcAft>
              <a:buFont typeface="Arial" panose="020B0604020202020204" pitchFamily="34" charset="0"/>
              <a:buChar char="•"/>
            </a:pPr>
            <a:r>
              <a:rPr lang="en-US" sz="2800" dirty="0"/>
              <a:t>Completion on testing a web application with the created Machine Learning model.</a:t>
            </a:r>
          </a:p>
          <a:p>
            <a:pPr marL="285750" indent="-228600" defTabSz="914400">
              <a:lnSpc>
                <a:spcPct val="90000"/>
              </a:lnSpc>
              <a:spcAft>
                <a:spcPts val="600"/>
              </a:spcAft>
              <a:buFont typeface="Arial" panose="020B0604020202020204" pitchFamily="34" charset="0"/>
              <a:buChar char="•"/>
            </a:pPr>
            <a:endParaRPr lang="en-US" sz="1700" dirty="0"/>
          </a:p>
          <a:p>
            <a:pPr marL="285750" indent="-228600" defTabSz="9144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15704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6750E-863E-D34A-8FD9-ED4B752ED66A}"/>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7F9F75-10DF-4CA6-B6F4-08AA6917C0EA}"/>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dirty="0">
                <a:solidFill>
                  <a:schemeClr val="tx1">
                    <a:lumMod val="85000"/>
                    <a:lumOff val="15000"/>
                  </a:schemeClr>
                </a:solidFill>
                <a:latin typeface="+mj-lt"/>
                <a:ea typeface="+mj-ea"/>
                <a:cs typeface="+mj-cs"/>
              </a:rPr>
              <a:t>Thank you!</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drawing&#10;&#10;Description automatically generated">
            <a:extLst>
              <a:ext uri="{FF2B5EF4-FFF2-40B4-BE49-F238E27FC236}">
                <a16:creationId xmlns:a16="http://schemas.microsoft.com/office/drawing/2014/main" id="{F6B4D75B-266C-914D-BE6F-D8107A998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775" y="2447730"/>
            <a:ext cx="5052449" cy="1433803"/>
          </a:xfrm>
          <a:prstGeom prst="rect">
            <a:avLst/>
          </a:prstGeom>
        </p:spPr>
      </p:pic>
    </p:spTree>
    <p:extLst>
      <p:ext uri="{BB962C8B-B14F-4D97-AF65-F5344CB8AC3E}">
        <p14:creationId xmlns:p14="http://schemas.microsoft.com/office/powerpoint/2010/main" val="96189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sp>
        <p:nvSpPr>
          <p:cNvPr id="144" name="Botnet prevention system (IDS)"/>
          <p:cNvSpPr txBox="1">
            <a:spLocks noGrp="1"/>
          </p:cNvSpPr>
          <p:nvPr>
            <p:ph type="title"/>
          </p:nvPr>
        </p:nvSpPr>
        <p:spPr>
          <a:xfrm>
            <a:off x="744279" y="566241"/>
            <a:ext cx="10703442" cy="923330"/>
          </a:xfrm>
          <a:prstGeom prst="rect">
            <a:avLst/>
          </a:prstGeom>
        </p:spPr>
        <p:txBody>
          <a:bodyPr wrap="square">
            <a:spAutoFit/>
          </a:bodyPr>
          <a:lstStyle>
            <a:lvl1pPr marL="1929130" indent="-1929130" defTabSz="767715">
              <a:buSzPct val="100000"/>
              <a:buAutoNum type="arabicPeriod"/>
              <a:defRPr sz="10416"/>
            </a:lvl1pPr>
          </a:lstStyle>
          <a:p>
            <a:pPr marL="12700" indent="0" algn="just">
              <a:buNone/>
            </a:pPr>
            <a:r>
              <a:rPr lang="en-US" sz="6000" b="1" dirty="0"/>
              <a:t>1. </a:t>
            </a:r>
            <a:r>
              <a:rPr lang="en-GB" sz="6000" b="1" dirty="0"/>
              <a:t>Botnet Prevention System </a:t>
            </a:r>
            <a:r>
              <a:rPr sz="6000" b="1" dirty="0"/>
              <a:t>(</a:t>
            </a:r>
            <a:r>
              <a:rPr lang="en-US" sz="6000" b="1" dirty="0"/>
              <a:t>BPS</a:t>
            </a:r>
            <a:r>
              <a:rPr sz="6000" b="1" dirty="0"/>
              <a:t>)</a:t>
            </a:r>
          </a:p>
        </p:txBody>
      </p:sp>
      <p:sp>
        <p:nvSpPr>
          <p:cNvPr id="145" name="Identify common issues of IOT…"/>
          <p:cNvSpPr txBox="1">
            <a:spLocks noGrp="1"/>
          </p:cNvSpPr>
          <p:nvPr>
            <p:ph type="body" idx="1"/>
          </p:nvPr>
        </p:nvSpPr>
        <p:spPr>
          <a:xfrm>
            <a:off x="838200" y="1690688"/>
            <a:ext cx="10515600" cy="5017132"/>
          </a:xfrm>
          <a:prstGeom prst="rect">
            <a:avLst/>
          </a:prstGeom>
        </p:spPr>
        <p:txBody>
          <a:bodyPr>
            <a:normAutofit/>
          </a:bodyPr>
          <a:lstStyle/>
          <a:p>
            <a:endParaRPr lang="en-US" sz="4000" dirty="0"/>
          </a:p>
          <a:p>
            <a:r>
              <a:rPr sz="4000" dirty="0"/>
              <a:t>Identify common issues of IOT</a:t>
            </a:r>
          </a:p>
          <a:p>
            <a:r>
              <a:rPr sz="4000" dirty="0"/>
              <a:t>Machine Learning </a:t>
            </a:r>
          </a:p>
          <a:p>
            <a:r>
              <a:rPr sz="4000" dirty="0"/>
              <a:t>Feature Extraction </a:t>
            </a:r>
          </a:p>
          <a:p>
            <a:r>
              <a:rPr sz="4000" dirty="0"/>
              <a:t>Anomaly Detection </a:t>
            </a:r>
          </a:p>
        </p:txBody>
      </p:sp>
      <p:sp>
        <p:nvSpPr>
          <p:cNvPr id="146" name="Dingbat Tick"/>
          <p:cNvSpPr/>
          <p:nvPr/>
        </p:nvSpPr>
        <p:spPr>
          <a:xfrm>
            <a:off x="7864997" y="2456843"/>
            <a:ext cx="416642" cy="395920"/>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2D050"/>
          </a:solidFill>
          <a:ln w="12700">
            <a:miter lim="400000"/>
          </a:ln>
        </p:spPr>
        <p:txBody>
          <a:bodyPr lIns="25400" tIns="25400" rIns="25400" bIns="25400" anchor="ctr"/>
          <a:lstStyle/>
          <a:p>
            <a:pPr>
              <a:defRPr sz="3200" b="0">
                <a:latin typeface="+mn-lt"/>
                <a:ea typeface="+mn-ea"/>
                <a:cs typeface="+mn-cs"/>
                <a:sym typeface="Helvetica Neue Medium"/>
              </a:defRPr>
            </a:pPr>
            <a:endParaRPr sz="1600"/>
          </a:p>
        </p:txBody>
      </p:sp>
    </p:spTree>
    <p:extLst>
      <p:ext uri="{BB962C8B-B14F-4D97-AF65-F5344CB8AC3E}">
        <p14:creationId xmlns:p14="http://schemas.microsoft.com/office/powerpoint/2010/main" val="13601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5000"/>
                    </a14:imgEffect>
                    <a14:imgEffect>
                      <a14:brightnessContrast bright="-54000" contrast="4000"/>
                    </a14:imgEffect>
                  </a14:imgLayer>
                </a14:imgProps>
              </a:ext>
            </a:extLst>
          </a:blip>
          <a:srcRect/>
          <a:stretch>
            <a:fillRect t="-19000" b="-19000"/>
          </a:stretch>
        </a:blipFill>
        <a:effectLst/>
      </p:bgPr>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CC06B87E-A105-9643-8C5F-A4CBF798F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525" y="1901284"/>
            <a:ext cx="5166498" cy="3659602"/>
          </a:xfrm>
          <a:prstGeom prst="rect">
            <a:avLst/>
          </a:prstGeom>
        </p:spPr>
      </p:pic>
      <p:sp>
        <p:nvSpPr>
          <p:cNvPr id="7" name="Machine Learning">
            <a:extLst>
              <a:ext uri="{FF2B5EF4-FFF2-40B4-BE49-F238E27FC236}">
                <a16:creationId xmlns:a16="http://schemas.microsoft.com/office/drawing/2014/main" id="{600C8ED2-E1AC-E145-B191-C6602555D2A2}"/>
              </a:ext>
            </a:extLst>
          </p:cNvPr>
          <p:cNvSpPr txBox="1">
            <a:spLocks noGrp="1"/>
          </p:cNvSpPr>
          <p:nvPr>
            <p:ph type="title"/>
          </p:nvPr>
        </p:nvSpPr>
        <p:spPr>
          <a:xfrm>
            <a:off x="791736" y="744551"/>
            <a:ext cx="10861287" cy="923330"/>
          </a:xfrm>
          <a:prstGeom prst="rect">
            <a:avLst/>
          </a:prstGeom>
        </p:spPr>
        <p:txBody>
          <a:bodyPr vert="horz" lIns="91440" tIns="45720" rIns="91440" bIns="45720" rtlCol="0" anchor="b">
            <a:spAutoFit/>
          </a:bodyPr>
          <a:lstStyle/>
          <a:p>
            <a:pPr lvl="1" algn="just" rtl="0">
              <a:lnSpc>
                <a:spcPct val="90000"/>
              </a:lnSpc>
              <a:spcBef>
                <a:spcPct val="0"/>
              </a:spcBef>
              <a:defRPr sz="9632"/>
            </a:pPr>
            <a:r>
              <a:rPr lang="en-US" sz="6000" b="1" kern="1200" dirty="0">
                <a:solidFill>
                  <a:schemeClr val="tx1"/>
                </a:solidFill>
                <a:latin typeface="+mj-lt"/>
                <a:ea typeface="+mj-ea"/>
                <a:cs typeface="+mj-cs"/>
              </a:rPr>
              <a:t>Machine Learning </a:t>
            </a:r>
          </a:p>
        </p:txBody>
      </p:sp>
      <p:sp>
        <p:nvSpPr>
          <p:cNvPr id="8" name="Data Analytics…">
            <a:extLst>
              <a:ext uri="{FF2B5EF4-FFF2-40B4-BE49-F238E27FC236}">
                <a16:creationId xmlns:a16="http://schemas.microsoft.com/office/drawing/2014/main" id="{F9DB07A8-4665-984A-912B-83267950D890}"/>
              </a:ext>
            </a:extLst>
          </p:cNvPr>
          <p:cNvSpPr txBox="1">
            <a:spLocks noGrp="1"/>
          </p:cNvSpPr>
          <p:nvPr>
            <p:ph type="body" sz="half" idx="1"/>
          </p:nvPr>
        </p:nvSpPr>
        <p:spPr>
          <a:xfrm>
            <a:off x="538976" y="2183855"/>
            <a:ext cx="6561912" cy="2139047"/>
          </a:xfrm>
          <a:prstGeom prst="rect">
            <a:avLst/>
          </a:prstGeom>
        </p:spPr>
        <p:txBody>
          <a:bodyPr vert="horz" wrap="square" lIns="91440" tIns="45720" rIns="91440" bIns="45720" rtlCol="0">
            <a:spAutoFit/>
          </a:bodyPr>
          <a:lstStyle/>
          <a:p>
            <a:pPr marL="907785" indent="-571500" algn="l">
              <a:spcBef>
                <a:spcPts val="2950"/>
              </a:spcBef>
              <a:buSzPct val="100000"/>
              <a:buFont typeface="Arial" panose="020B0604020202020204" pitchFamily="34" charset="0"/>
              <a:buChar char="•"/>
              <a:defRPr sz="6100"/>
            </a:pPr>
            <a:r>
              <a:rPr lang="en-US" sz="4000" dirty="0"/>
              <a:t>Data Analytics</a:t>
            </a:r>
          </a:p>
          <a:p>
            <a:pPr marL="907785" indent="-571500" algn="l">
              <a:spcBef>
                <a:spcPts val="2950"/>
              </a:spcBef>
              <a:buSzPct val="100000"/>
              <a:buFont typeface="Arial" panose="020B0604020202020204" pitchFamily="34" charset="0"/>
              <a:buChar char="•"/>
              <a:defRPr sz="6100"/>
            </a:pPr>
            <a:r>
              <a:rPr lang="en-US" sz="4000" dirty="0"/>
              <a:t>Machine Learning Algorithms</a:t>
            </a:r>
          </a:p>
        </p:txBody>
      </p:sp>
    </p:spTree>
    <p:extLst>
      <p:ext uri="{BB962C8B-B14F-4D97-AF65-F5344CB8AC3E}">
        <p14:creationId xmlns:p14="http://schemas.microsoft.com/office/powerpoint/2010/main" val="333058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505</TotalTime>
  <Words>1413</Words>
  <Application>Microsoft Office PowerPoint</Application>
  <PresentationFormat>Widescreen</PresentationFormat>
  <Paragraphs>274</Paragraphs>
  <Slides>75</Slides>
  <Notes>0</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Introduction to the Component</vt:lpstr>
      <vt:lpstr>1. Botnet Prevention System (BPS)</vt:lpstr>
      <vt:lpstr>Identify Common Issues of IOT</vt:lpstr>
      <vt:lpstr>Mirai</vt:lpstr>
      <vt:lpstr>BASHLITE</vt:lpstr>
      <vt:lpstr>1. Botnet Prevention System (BPS)</vt:lpstr>
      <vt:lpstr>Machine Learning </vt:lpstr>
      <vt:lpstr>Data Analytics </vt:lpstr>
      <vt:lpstr>Results </vt:lpstr>
      <vt:lpstr>Machine learning algorithms</vt:lpstr>
      <vt:lpstr>Results </vt:lpstr>
      <vt:lpstr>1. Botnet Prevention System (BPS)</vt:lpstr>
      <vt:lpstr>Feature Extraction</vt:lpstr>
      <vt:lpstr>Results </vt:lpstr>
      <vt:lpstr>1. Botnet Prevention System (BPS)</vt:lpstr>
      <vt:lpstr>Anomaly Detection</vt:lpstr>
      <vt:lpstr>Auto-encoder with a single compression layer </vt:lpstr>
      <vt:lpstr>1. Botnet Prevention System (BPS)</vt:lpstr>
      <vt:lpstr>2.  Packet Capture Module</vt:lpstr>
      <vt:lpstr>Current Achievement </vt:lpstr>
      <vt:lpstr>Current Progress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Atapattu A.M.S.P.B it17127356</dc:creator>
  <cp:lastModifiedBy>isuru abeykoon</cp:lastModifiedBy>
  <cp:revision>20</cp:revision>
  <dcterms:created xsi:type="dcterms:W3CDTF">2020-07-12T10:27:31Z</dcterms:created>
  <dcterms:modified xsi:type="dcterms:W3CDTF">2020-09-22T19:27:08Z</dcterms:modified>
</cp:coreProperties>
</file>